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0" r:id="rId1"/>
  </p:sldMasterIdLst>
  <p:notesMasterIdLst>
    <p:notesMasterId r:id="rId40"/>
  </p:notesMasterIdLst>
  <p:handoutMasterIdLst>
    <p:handoutMasterId r:id="rId41"/>
  </p:handoutMasterIdLst>
  <p:sldIdLst>
    <p:sldId id="280" r:id="rId2"/>
    <p:sldId id="413" r:id="rId3"/>
    <p:sldId id="407" r:id="rId4"/>
    <p:sldId id="431" r:id="rId5"/>
    <p:sldId id="318" r:id="rId6"/>
    <p:sldId id="456" r:id="rId7"/>
    <p:sldId id="468" r:id="rId8"/>
    <p:sldId id="467" r:id="rId9"/>
    <p:sldId id="458" r:id="rId10"/>
    <p:sldId id="471" r:id="rId11"/>
    <p:sldId id="416" r:id="rId12"/>
    <p:sldId id="415" r:id="rId13"/>
    <p:sldId id="386" r:id="rId14"/>
    <p:sldId id="387" r:id="rId15"/>
    <p:sldId id="472" r:id="rId16"/>
    <p:sldId id="446" r:id="rId17"/>
    <p:sldId id="421" r:id="rId18"/>
    <p:sldId id="422" r:id="rId19"/>
    <p:sldId id="423" r:id="rId20"/>
    <p:sldId id="424" r:id="rId21"/>
    <p:sldId id="425" r:id="rId22"/>
    <p:sldId id="429" r:id="rId23"/>
    <p:sldId id="430" r:id="rId24"/>
    <p:sldId id="409" r:id="rId25"/>
    <p:sldId id="441" r:id="rId26"/>
    <p:sldId id="449" r:id="rId27"/>
    <p:sldId id="442" r:id="rId28"/>
    <p:sldId id="443" r:id="rId29"/>
    <p:sldId id="444" r:id="rId30"/>
    <p:sldId id="450" r:id="rId31"/>
    <p:sldId id="445" r:id="rId32"/>
    <p:sldId id="469" r:id="rId33"/>
    <p:sldId id="461" r:id="rId34"/>
    <p:sldId id="462" r:id="rId35"/>
    <p:sldId id="463" r:id="rId36"/>
    <p:sldId id="464" r:id="rId37"/>
    <p:sldId id="465" r:id="rId38"/>
    <p:sldId id="466" r:id="rId3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9B1880"/>
    <a:srgbClr val="000000"/>
    <a:srgbClr val="9AB5EA"/>
    <a:srgbClr val="8AABD4"/>
    <a:srgbClr val="6CB2F2"/>
    <a:srgbClr val="004061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013" autoAdjust="0"/>
    <p:restoredTop sz="88350" autoAdjust="0"/>
  </p:normalViewPr>
  <p:slideViewPr>
    <p:cSldViewPr>
      <p:cViewPr varScale="1">
        <p:scale>
          <a:sx n="80" d="100"/>
          <a:sy n="80" d="100"/>
        </p:scale>
        <p:origin x="-10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For Projectname, see "View - Header and Footer"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3" y="0"/>
            <a:ext cx="30368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DEAE0C5-F750-45C0-9368-35E237108949}" type="datetime3">
              <a:rPr lang="nb-NO"/>
              <a:pPr>
                <a:defRPr/>
              </a:pPr>
              <a:t>2009.11.18</a:t>
            </a:fld>
            <a:endParaRPr lang="nb-NO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688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Sign: xxx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3" y="8831263"/>
            <a:ext cx="30368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29963D6-EA18-45B0-94A5-84352ED6E1A1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For </a:t>
            </a:r>
            <a:r>
              <a:rPr lang="nb-NO" err="1"/>
              <a:t>Projectname</a:t>
            </a:r>
            <a:r>
              <a:rPr lang="nb-NO"/>
              <a:t>, </a:t>
            </a:r>
            <a:r>
              <a:rPr lang="nb-NO" err="1"/>
              <a:t>see</a:t>
            </a:r>
            <a:r>
              <a:rPr lang="nb-NO"/>
              <a:t> "</a:t>
            </a:r>
            <a:r>
              <a:rPr lang="nb-NO" err="1"/>
              <a:t>View</a:t>
            </a:r>
            <a:r>
              <a:rPr lang="nb-NO"/>
              <a:t> - Header and </a:t>
            </a:r>
            <a:r>
              <a:rPr lang="nb-NO" err="1"/>
              <a:t>Footer</a:t>
            </a:r>
            <a:r>
              <a:rPr lang="nb-NO"/>
              <a:t>"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A9A2852-A57F-4D34-A3C5-BEC53A13A834}" type="datetime3">
              <a:rPr lang="nb-NO"/>
              <a:pPr>
                <a:defRPr/>
              </a:pPr>
              <a:t>2009.11.18</a:t>
            </a:fld>
            <a:endParaRPr lang="nb-NO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688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Sign: xxx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1263"/>
            <a:ext cx="30368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FEC8668-1009-4235-9D4A-E36E305DE8FF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Times New Roman" pitchFamily="18" charset="0"/>
        <a:ea typeface="+mn-ea"/>
        <a:cs typeface="+mn-cs"/>
      </a:defRPr>
    </a:lvl1pPr>
    <a:lvl2pPr marL="3810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Times New Roman" pitchFamily="18" charset="0"/>
        <a:ea typeface="+mn-ea"/>
        <a:cs typeface="+mn-cs"/>
      </a:defRPr>
    </a:lvl2pPr>
    <a:lvl3pPr marL="7620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Times New Roman" pitchFamily="18" charset="0"/>
        <a:ea typeface="+mn-ea"/>
        <a:cs typeface="+mn-cs"/>
      </a:defRPr>
    </a:lvl3pPr>
    <a:lvl4pPr marL="11430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ED382D1-8791-4B14-B58B-DE8E56E5DB55}" type="slidenum">
              <a:rPr lang="nb-NO" sz="1200">
                <a:latin typeface="Calibri" pitchFamily="34" charset="0"/>
              </a:rPr>
              <a:pPr algn="r"/>
              <a:t>2</a:t>
            </a:fld>
            <a:endParaRPr lang="nb-NO" sz="1200">
              <a:latin typeface="Calibri" pitchFamily="34" charset="0"/>
            </a:endParaRPr>
          </a:p>
        </p:txBody>
      </p:sp>
      <p:sp>
        <p:nvSpPr>
          <p:cNvPr id="450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nb-NO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Plassholder for lysbil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Plassholder for nota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 smtClean="0"/>
          </a:p>
        </p:txBody>
      </p:sp>
      <p:sp>
        <p:nvSpPr>
          <p:cNvPr id="49156" name="Plassholder for topptekst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nb-NO" smtClean="0"/>
              <a:t>For Projectname, see "View - Header and Footer"</a:t>
            </a:r>
          </a:p>
        </p:txBody>
      </p:sp>
      <p:sp>
        <p:nvSpPr>
          <p:cNvPr id="49157" name="Plassholder for dato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2F7241F3-B697-48BE-871D-487D13CC560C}" type="datetime3">
              <a:rPr lang="nb-NO" smtClean="0"/>
              <a:pPr/>
              <a:t>2009.11.18</a:t>
            </a:fld>
            <a:endParaRPr lang="nb-NO" smtClean="0"/>
          </a:p>
        </p:txBody>
      </p:sp>
      <p:sp>
        <p:nvSpPr>
          <p:cNvPr id="49158" name="Plassholder for bunntekst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b-NO" smtClean="0"/>
              <a:t>Sign: xxx</a:t>
            </a:r>
          </a:p>
        </p:txBody>
      </p:sp>
      <p:sp>
        <p:nvSpPr>
          <p:cNvPr id="49159" name="Plassholder for lysbildenumm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D31A4-EDD6-424D-81A6-B817D4EE1719}" type="slidenum">
              <a:rPr lang="nb-NO" smtClean="0"/>
              <a:pPr/>
              <a:t>4</a:t>
            </a:fld>
            <a:endParaRPr lang="nb-NO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 txBox="1">
            <a:spLocks noGrp="1" noChangeArrowheads="1"/>
          </p:cNvSpPr>
          <p:nvPr/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5CD4B37-2E32-4B11-B363-5310BC77C67F}" type="slidenum">
              <a:rPr lang="nb-NO" sz="1200">
                <a:latin typeface="Calibri" pitchFamily="34" charset="0"/>
              </a:rPr>
              <a:pPr algn="r"/>
              <a:t>7</a:t>
            </a:fld>
            <a:endParaRPr lang="nb-NO" sz="1200">
              <a:latin typeface="Calibri" pitchFamily="34" charset="0"/>
            </a:endParaRPr>
          </a:p>
        </p:txBody>
      </p:sp>
      <p:sp>
        <p:nvSpPr>
          <p:cNvPr id="1034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nb-NO" smtClean="0"/>
              <a:t>Motstridende faktorer:</a:t>
            </a:r>
          </a:p>
          <a:p>
            <a:pPr>
              <a:spcBef>
                <a:spcPct val="0"/>
              </a:spcBef>
            </a:pPr>
            <a:r>
              <a:rPr lang="nb-NO" smtClean="0"/>
              <a:t>For detaljert for at flyten kan være korrekt</a:t>
            </a:r>
          </a:p>
          <a:p>
            <a:pPr>
              <a:spcBef>
                <a:spcPct val="0"/>
              </a:spcBef>
            </a:pPr>
            <a:r>
              <a:rPr lang="nb-NO" smtClean="0"/>
              <a:t>For lite detaljert for å få frem hva som skal gjøres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 txBox="1">
            <a:spLocks noGrp="1" noChangeArrowheads="1"/>
          </p:cNvSpPr>
          <p:nvPr/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CD175D4-12E9-4464-B2D0-81B389DFEA89}" type="slidenum">
              <a:rPr lang="nb-NO" sz="1200">
                <a:latin typeface="Calibri" pitchFamily="34" charset="0"/>
              </a:rPr>
              <a:pPr algn="r"/>
              <a:t>26</a:t>
            </a:fld>
            <a:endParaRPr lang="nb-NO" sz="1200">
              <a:latin typeface="Calibri" pitchFamily="34" charset="0"/>
            </a:endParaRPr>
          </a:p>
        </p:txBody>
      </p:sp>
      <p:sp>
        <p:nvSpPr>
          <p:cNvPr id="77827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84275" y="698500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6425"/>
            <a:ext cx="5610225" cy="418147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nb-NO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 txBox="1">
            <a:spLocks noGrp="1" noChangeArrowheads="1"/>
          </p:cNvSpPr>
          <p:nvPr/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80AA1E0-E254-4132-B909-BF6EE424C913}" type="slidenum">
              <a:rPr lang="nb-NO" sz="1200">
                <a:latin typeface="Calibri" pitchFamily="34" charset="0"/>
              </a:rPr>
              <a:pPr algn="r"/>
              <a:t>28</a:t>
            </a:fld>
            <a:endParaRPr lang="nb-NO" sz="1200">
              <a:latin typeface="Calibri" pitchFamily="34" charset="0"/>
            </a:endParaRPr>
          </a:p>
        </p:txBody>
      </p:sp>
      <p:sp>
        <p:nvSpPr>
          <p:cNvPr id="67587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84275" y="698500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6425"/>
            <a:ext cx="5610225" cy="418147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nb-NO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 noChangeArrowheads="1"/>
          </p:cNvSpPr>
          <p:nvPr/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585E4F-5CB6-4223-823B-00A2CDFC4AF7}" type="slidenum">
              <a:rPr lang="nb-NO" sz="1200">
                <a:latin typeface="Calibri" pitchFamily="34" charset="0"/>
              </a:rPr>
              <a:pPr algn="r"/>
              <a:t>29</a:t>
            </a:fld>
            <a:endParaRPr lang="nb-NO" sz="1200">
              <a:latin typeface="Calibri" pitchFamily="34" charset="0"/>
            </a:endParaRPr>
          </a:p>
        </p:txBody>
      </p:sp>
      <p:sp>
        <p:nvSpPr>
          <p:cNvPr id="69635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84275" y="698500"/>
            <a:ext cx="4641850" cy="3481388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6425"/>
            <a:ext cx="5610225" cy="418147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nb-NO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 txBox="1">
            <a:spLocks noGrp="1" noChangeArrowheads="1"/>
          </p:cNvSpPr>
          <p:nvPr/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A9F03AA-E678-4872-8AF0-8361BD7E35A1}" type="slidenum">
              <a:rPr lang="nb-NO" sz="1200">
                <a:latin typeface="Calibri" pitchFamily="34" charset="0"/>
              </a:rPr>
              <a:pPr algn="r"/>
              <a:t>31</a:t>
            </a:fld>
            <a:endParaRPr lang="nb-NO" sz="1200">
              <a:latin typeface="Calibri" pitchFamily="34" charset="0"/>
            </a:endParaRPr>
          </a:p>
        </p:txBody>
      </p:sp>
      <p:sp>
        <p:nvSpPr>
          <p:cNvPr id="716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noFill/>
          <a:ln/>
        </p:spPr>
        <p:txBody>
          <a:bodyPr/>
          <a:lstStyle/>
          <a:p>
            <a:r>
              <a:rPr lang="nb-NO" smtClean="0"/>
              <a:t>Hva skal prosess- og oppgavestøtten gjøre:</a:t>
            </a:r>
          </a:p>
          <a:p>
            <a:r>
              <a:rPr lang="nb-NO" smtClean="0"/>
              <a:t>Sørge for enhetlig praksis i Mattilsynet</a:t>
            </a:r>
          </a:p>
          <a:p>
            <a:r>
              <a:rPr lang="nb-NO" smtClean="0"/>
              <a:t>Sørge for at nødvendige og korrekte data blir registrert</a:t>
            </a:r>
          </a:p>
          <a:p>
            <a:r>
              <a:rPr lang="nb-NO" smtClean="0"/>
              <a:t>Underbygge </a:t>
            </a:r>
          </a:p>
          <a:p>
            <a:pPr marL="742950" lvl="1" indent="-285750"/>
            <a:r>
              <a:rPr lang="nb-NO" smtClean="0"/>
              <a:t>lik praksis</a:t>
            </a:r>
          </a:p>
          <a:p>
            <a:pPr marL="742950" lvl="1" indent="-285750"/>
            <a:r>
              <a:rPr lang="nb-NO" smtClean="0"/>
              <a:t>juridisk korrekt bruk av virkemidler</a:t>
            </a:r>
          </a:p>
          <a:p>
            <a:pPr marL="742950" lvl="1" indent="-285750"/>
            <a:r>
              <a:rPr lang="nb-NO" smtClean="0"/>
              <a:t>korrekt formidling</a:t>
            </a:r>
          </a:p>
          <a:p>
            <a:pPr marL="742950" lvl="1" indent="-285750"/>
            <a:r>
              <a:rPr lang="nb-NO" smtClean="0"/>
              <a:t>effektivt tilsyn</a:t>
            </a:r>
          </a:p>
          <a:p>
            <a:r>
              <a:rPr lang="nb-NO" smtClean="0"/>
              <a:t>Levere den funksjonaliteten som trengs til enhver tid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45025" cy="3482975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noFill/>
          <a:ln/>
        </p:spPr>
        <p:txBody>
          <a:bodyPr/>
          <a:lstStyle/>
          <a:p>
            <a:r>
              <a:rPr lang="nb-NO" smtClean="0"/>
              <a:t>Oppsummering av tilsynsløpet.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38" y="395288"/>
            <a:ext cx="24542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" y="6327775"/>
            <a:ext cx="215582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2" name="Title Placeholder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 smtClean="0"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04453" name="Text Placeholder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 smtClean="0"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Computas AS </a:t>
            </a:r>
            <a:fld id="{0F3EEB09-14E8-4277-B057-3ED93FD2FDCA}" type="datetime1">
              <a:rPr lang="nb-NO"/>
              <a:pPr>
                <a:defRPr/>
              </a:pPr>
              <a:t>18.11.2009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1725" y="136525"/>
            <a:ext cx="1584325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6524625"/>
            <a:ext cx="16129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01E02-3D01-4D10-A94D-37E5C4F8C0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Computas AS </a:t>
            </a:r>
            <a:fld id="{F419436E-AD9C-4578-8A6C-2BCAF9C8334A}" type="datetime1">
              <a:rPr lang="nb-NO"/>
              <a:pPr>
                <a:defRPr/>
              </a:pPr>
              <a:t>18.11.2009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4D816-A409-446F-BA9F-4E85CFE5DC29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68294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b-NO" smtClean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smtClean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51275" y="6477000"/>
            <a:ext cx="143986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 eaLnBrk="0" hangingPunct="0">
              <a:defRPr sz="800">
                <a:latin typeface="Trebuchet MS" pitchFamily="34" charset="0"/>
              </a:defRPr>
            </a:lvl1pPr>
          </a:lstStyle>
          <a:p>
            <a:pPr>
              <a:defRPr/>
            </a:pPr>
            <a:fld id="{CD76646E-398F-4242-89FC-0B6403B450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88125" y="6477000"/>
            <a:ext cx="21590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latin typeface="Trebuchet MS" pitchFamily="34" charset="0"/>
              </a:defRPr>
            </a:lvl1pPr>
          </a:lstStyle>
          <a:p>
            <a:pPr>
              <a:defRPr/>
            </a:pPr>
            <a:r>
              <a:rPr lang="en-US"/>
              <a:t>© Computas AS </a:t>
            </a:r>
            <a:fld id="{E14C9369-E0B5-4378-813A-B2F2220819F0}" type="datetime1">
              <a:rPr lang="nb-NO"/>
              <a:pPr>
                <a:defRPr/>
              </a:pPr>
              <a:t>18.11.2009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00456E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56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56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56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56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56E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56E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56E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56E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26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7DF23"/>
        </a:buClr>
        <a:buSzPct val="100000"/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5821F"/>
        </a:buClr>
        <a:buFont typeface="Arial" charset="0"/>
        <a:buChar char="•"/>
        <a:defRPr sz="22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3393"/>
        </a:buClr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 descr="landskap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1557338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9"/>
          <p:cNvSpPr txBox="1">
            <a:spLocks noGrp="1" noChangeArrowheads="1"/>
          </p:cNvSpPr>
          <p:nvPr/>
        </p:nvSpPr>
        <p:spPr bwMode="auto">
          <a:xfrm>
            <a:off x="6588125" y="6477000"/>
            <a:ext cx="21590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/>
          <a:lstStyle/>
          <a:p>
            <a:pPr algn="r" eaLnBrk="0" hangingPunct="0"/>
            <a:r>
              <a:rPr lang="en-US" sz="800">
                <a:latin typeface="Trebuchet MS" pitchFamily="34" charset="0"/>
              </a:rPr>
              <a:t>© Computas AS </a:t>
            </a:r>
            <a:fld id="{2B0BD6BD-6700-44B4-B808-FB4E6F4F37BB}" type="datetime1">
              <a:rPr lang="nb-NO" sz="800">
                <a:latin typeface="Trebuchet MS" pitchFamily="34" charset="0"/>
              </a:rPr>
              <a:pPr algn="r" eaLnBrk="0" hangingPunct="0"/>
              <a:t>18.11.2009</a:t>
            </a:fld>
            <a:endParaRPr lang="en-US" sz="800">
              <a:latin typeface="Trebuchet MS" pitchFamily="34" charset="0"/>
            </a:endParaRPr>
          </a:p>
        </p:txBody>
      </p:sp>
      <p:sp>
        <p:nvSpPr>
          <p:cNvPr id="8196" name="Rectangle 4"/>
          <p:cNvSpPr>
            <a:spLocks noGrp="1"/>
          </p:cNvSpPr>
          <p:nvPr>
            <p:ph type="ctrTitle" idx="4294967295"/>
          </p:nvPr>
        </p:nvSpPr>
        <p:spPr>
          <a:xfrm>
            <a:off x="611188" y="3068638"/>
            <a:ext cx="7772400" cy="1470025"/>
          </a:xfrm>
        </p:spPr>
        <p:txBody>
          <a:bodyPr/>
          <a:lstStyle/>
          <a:p>
            <a:pPr algn="ctr" eaLnBrk="1" hangingPunct="1"/>
            <a:r>
              <a:rPr lang="nb-NO" smtClean="0"/>
              <a:t>MATS - et arbeidsoppgavesystem </a:t>
            </a:r>
            <a:r>
              <a:rPr lang="nb-NO" sz="4000" smtClean="0">
                <a:latin typeface="Trebuchet MS" pitchFamily="34" charset="0"/>
              </a:rPr>
              <a:t/>
            </a:r>
            <a:br>
              <a:rPr lang="nb-NO" sz="4000" smtClean="0">
                <a:latin typeface="Trebuchet MS" pitchFamily="34" charset="0"/>
              </a:rPr>
            </a:br>
            <a:endParaRPr lang="nb-NO" sz="4000" smtClean="0">
              <a:latin typeface="Trebuchet MS" pitchFamily="34" charset="0"/>
            </a:endParaRPr>
          </a:p>
        </p:txBody>
      </p:sp>
      <p:sp>
        <p:nvSpPr>
          <p:cNvPr id="8197" name="Rectangle 5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nb-NO" sz="2200" smtClean="0"/>
              <a:t>bygget på FrameSolution fra Computas</a:t>
            </a:r>
            <a:endParaRPr lang="nb-NO" smtClean="0">
              <a:latin typeface="Trebuchet MS" pitchFamily="34" charset="0"/>
            </a:endParaRPr>
          </a:p>
          <a:p>
            <a:pPr marL="0" indent="0" algn="ctr" eaLnBrk="1" hangingPunct="1">
              <a:buFont typeface="Arial" charset="0"/>
              <a:buNone/>
            </a:pPr>
            <a:endParaRPr lang="nb-NO" sz="1000" smtClean="0">
              <a:latin typeface="Trebuchet MS" pitchFamily="34" charset="0"/>
            </a:endParaRPr>
          </a:p>
          <a:p>
            <a:pPr marL="0" indent="0" algn="ctr" eaLnBrk="1" hangingPunct="1">
              <a:buFont typeface="Arial" charset="0"/>
              <a:buNone/>
            </a:pPr>
            <a:r>
              <a:rPr lang="nb-NO" sz="2000" smtClean="0">
                <a:latin typeface="Trebuchet MS" pitchFamily="34" charset="0"/>
              </a:rPr>
              <a:t>Helle Frisak Sem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nb-NO" sz="2000" smtClean="0">
                <a:latin typeface="Trebuchet MS" pitchFamily="34" charset="0"/>
              </a:rPr>
              <a:t>IASA medlemsmøte, Oslo 18.11.2009</a:t>
            </a:r>
          </a:p>
        </p:txBody>
      </p:sp>
      <p:pic>
        <p:nvPicPr>
          <p:cNvPr id="819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38" y="36513"/>
            <a:ext cx="28860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478155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1075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0"/>
            <a:ext cx="7431087" cy="70469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endParaRPr lang="nb-NO" smtClean="0"/>
          </a:p>
        </p:txBody>
      </p:sp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0"/>
            <a:ext cx="7820025" cy="6896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7838"/>
            <a:ext cx="3519488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3" y="2212975"/>
            <a:ext cx="4427537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7"/>
          <p:cNvSpPr txBox="1">
            <a:spLocks noChangeArrowheads="1"/>
          </p:cNvSpPr>
          <p:nvPr/>
        </p:nvSpPr>
        <p:spPr bwMode="auto">
          <a:xfrm>
            <a:off x="4284663" y="1565275"/>
            <a:ext cx="4608512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800" b="1">
                <a:latin typeface="Calibri" pitchFamily="34" charset="0"/>
              </a:rPr>
              <a:t>Oppgavestøtte – ”oppskrift i dette tilfellet”</a:t>
            </a:r>
          </a:p>
        </p:txBody>
      </p:sp>
      <p:sp>
        <p:nvSpPr>
          <p:cNvPr id="23557" name="Text Box 8"/>
          <p:cNvSpPr txBox="1">
            <a:spLocks noChangeArrowheads="1"/>
          </p:cNvSpPr>
          <p:nvPr/>
        </p:nvSpPr>
        <p:spPr bwMode="auto">
          <a:xfrm>
            <a:off x="0" y="188913"/>
            <a:ext cx="5148263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800" b="1">
                <a:latin typeface="Calibri" pitchFamily="34" charset="0"/>
              </a:rPr>
              <a:t>Oppgavebeskrivelse – ”full oppskrift”</a:t>
            </a:r>
          </a:p>
        </p:txBody>
      </p:sp>
      <p:sp>
        <p:nvSpPr>
          <p:cNvPr id="23558" name="Line 10"/>
          <p:cNvSpPr>
            <a:spLocks noChangeShapeType="1"/>
          </p:cNvSpPr>
          <p:nvPr/>
        </p:nvSpPr>
        <p:spPr bwMode="auto">
          <a:xfrm>
            <a:off x="3078163" y="765175"/>
            <a:ext cx="1368425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59" name="Line 12"/>
          <p:cNvSpPr>
            <a:spLocks noChangeShapeType="1"/>
          </p:cNvSpPr>
          <p:nvPr/>
        </p:nvSpPr>
        <p:spPr bwMode="auto">
          <a:xfrm>
            <a:off x="3078163" y="1009650"/>
            <a:ext cx="1368425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0" name="Line 13"/>
          <p:cNvSpPr>
            <a:spLocks noChangeShapeType="1"/>
          </p:cNvSpPr>
          <p:nvPr/>
        </p:nvSpPr>
        <p:spPr bwMode="auto">
          <a:xfrm>
            <a:off x="3078163" y="1254125"/>
            <a:ext cx="1368425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1" name="Line 14"/>
          <p:cNvSpPr>
            <a:spLocks noChangeShapeType="1"/>
          </p:cNvSpPr>
          <p:nvPr/>
        </p:nvSpPr>
        <p:spPr bwMode="auto">
          <a:xfrm>
            <a:off x="3078163" y="1470025"/>
            <a:ext cx="1368425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2" name="Line 15"/>
          <p:cNvSpPr>
            <a:spLocks noChangeShapeType="1"/>
          </p:cNvSpPr>
          <p:nvPr/>
        </p:nvSpPr>
        <p:spPr bwMode="auto">
          <a:xfrm>
            <a:off x="3078163" y="1700213"/>
            <a:ext cx="1368425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3" name="Line 16"/>
          <p:cNvSpPr>
            <a:spLocks noChangeShapeType="1"/>
          </p:cNvSpPr>
          <p:nvPr/>
        </p:nvSpPr>
        <p:spPr bwMode="auto">
          <a:xfrm>
            <a:off x="3078163" y="1930400"/>
            <a:ext cx="1368425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4" name="Line 17"/>
          <p:cNvSpPr>
            <a:spLocks noChangeShapeType="1"/>
          </p:cNvSpPr>
          <p:nvPr/>
        </p:nvSpPr>
        <p:spPr bwMode="auto">
          <a:xfrm>
            <a:off x="3140075" y="2205038"/>
            <a:ext cx="1306513" cy="145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5" name="Line 18"/>
          <p:cNvSpPr>
            <a:spLocks noChangeShapeType="1"/>
          </p:cNvSpPr>
          <p:nvPr/>
        </p:nvSpPr>
        <p:spPr bwMode="auto">
          <a:xfrm>
            <a:off x="3238500" y="2708275"/>
            <a:ext cx="1208088" cy="1165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6" name="Line 19"/>
          <p:cNvSpPr>
            <a:spLocks noChangeShapeType="1"/>
          </p:cNvSpPr>
          <p:nvPr/>
        </p:nvSpPr>
        <p:spPr bwMode="auto">
          <a:xfrm>
            <a:off x="3309938" y="3860800"/>
            <a:ext cx="1136650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7" name="Line 20"/>
          <p:cNvSpPr>
            <a:spLocks noChangeShapeType="1"/>
          </p:cNvSpPr>
          <p:nvPr/>
        </p:nvSpPr>
        <p:spPr bwMode="auto">
          <a:xfrm flipV="1">
            <a:off x="3336925" y="4276725"/>
            <a:ext cx="1109663" cy="1023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8" name="Line 21"/>
          <p:cNvSpPr>
            <a:spLocks noChangeShapeType="1"/>
          </p:cNvSpPr>
          <p:nvPr/>
        </p:nvSpPr>
        <p:spPr bwMode="auto">
          <a:xfrm flipV="1">
            <a:off x="3335338" y="4478338"/>
            <a:ext cx="1111250" cy="1255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69" name="Line 22"/>
          <p:cNvSpPr>
            <a:spLocks noChangeShapeType="1"/>
          </p:cNvSpPr>
          <p:nvPr/>
        </p:nvSpPr>
        <p:spPr bwMode="auto">
          <a:xfrm flipV="1">
            <a:off x="3333750" y="4679950"/>
            <a:ext cx="1112838" cy="170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23570" name="Text Box 23"/>
          <p:cNvSpPr txBox="1">
            <a:spLocks noChangeArrowheads="1"/>
          </p:cNvSpPr>
          <p:nvPr/>
        </p:nvSpPr>
        <p:spPr bwMode="auto">
          <a:xfrm>
            <a:off x="4716463" y="5445125"/>
            <a:ext cx="3240087" cy="915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800">
                <a:solidFill>
                  <a:srgbClr val="0066FF"/>
                </a:solidFill>
                <a:latin typeface="Calibri" pitchFamily="34" charset="0"/>
              </a:rPr>
              <a:t>Hvilke trinn som kommer med avhenger av tilknyttete data og status i prosessen</a:t>
            </a:r>
            <a:r>
              <a:rPr lang="nb-NO" sz="1800"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5"/>
          <p:cNvSpPr txBox="1">
            <a:spLocks noChangeArrowheads="1"/>
          </p:cNvSpPr>
          <p:nvPr/>
        </p:nvSpPr>
        <p:spPr bwMode="auto">
          <a:xfrm>
            <a:off x="336550" y="1325563"/>
            <a:ext cx="6899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b="1">
                <a:latin typeface="Arial" charset="0"/>
                <a:cs typeface="Arial" charset="0"/>
              </a:rPr>
              <a:t>Oppgavestøtte – ”oppskrift i dette tilfellet”</a:t>
            </a:r>
          </a:p>
        </p:txBody>
      </p:sp>
      <p:pic>
        <p:nvPicPr>
          <p:cNvPr id="24579" name="Picture 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2060575"/>
            <a:ext cx="5400675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endParaRPr lang="nb-NO" smtClean="0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50825" y="3268663"/>
            <a:ext cx="3463925" cy="3048000"/>
            <a:chOff x="158" y="2251"/>
            <a:chExt cx="2182" cy="1920"/>
          </a:xfrm>
        </p:grpSpPr>
        <p:sp>
          <p:nvSpPr>
            <p:cNvPr id="24589" name="Text Box 16"/>
            <p:cNvSpPr txBox="1">
              <a:spLocks noChangeArrowheads="1"/>
            </p:cNvSpPr>
            <p:nvPr/>
          </p:nvSpPr>
          <p:spPr bwMode="auto">
            <a:xfrm>
              <a:off x="158" y="3531"/>
              <a:ext cx="2182" cy="6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b-NO" sz="2000" b="1">
                  <a:solidFill>
                    <a:srgbClr val="0066FF"/>
                  </a:solidFill>
                  <a:latin typeface="Arial" charset="0"/>
                  <a:cs typeface="Arial" charset="0"/>
                </a:rPr>
                <a:t>Gir oversikt over hva som må/kan gjøres og hva som er gjort</a:t>
              </a:r>
            </a:p>
          </p:txBody>
        </p:sp>
        <p:sp>
          <p:nvSpPr>
            <p:cNvPr id="24590" name="Line 17"/>
            <p:cNvSpPr>
              <a:spLocks noChangeShapeType="1"/>
            </p:cNvSpPr>
            <p:nvPr/>
          </p:nvSpPr>
          <p:spPr bwMode="auto">
            <a:xfrm flipV="1">
              <a:off x="225" y="2251"/>
              <a:ext cx="251" cy="1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4591" name="Line 18"/>
            <p:cNvSpPr>
              <a:spLocks noChangeShapeType="1"/>
            </p:cNvSpPr>
            <p:nvPr/>
          </p:nvSpPr>
          <p:spPr bwMode="auto">
            <a:xfrm flipV="1">
              <a:off x="225" y="2750"/>
              <a:ext cx="251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5382" name="Text Box 22"/>
          <p:cNvSpPr txBox="1">
            <a:spLocks noChangeArrowheads="1"/>
          </p:cNvSpPr>
          <p:nvPr/>
        </p:nvSpPr>
        <p:spPr bwMode="auto">
          <a:xfrm>
            <a:off x="6084888" y="3213100"/>
            <a:ext cx="2808287" cy="1323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2000" b="1">
                <a:solidFill>
                  <a:srgbClr val="0066FF"/>
                </a:solidFill>
                <a:latin typeface="Arial" charset="0"/>
                <a:cs typeface="Arial" charset="0"/>
              </a:rPr>
              <a:t>Både arbeidsoppgave og det enkelte trinn kan tilknyttes data</a:t>
            </a:r>
          </a:p>
        </p:txBody>
      </p:sp>
      <p:sp>
        <p:nvSpPr>
          <p:cNvPr id="15383" name="Text Box 23"/>
          <p:cNvSpPr txBox="1">
            <a:spLocks noChangeArrowheads="1"/>
          </p:cNvSpPr>
          <p:nvPr/>
        </p:nvSpPr>
        <p:spPr bwMode="auto">
          <a:xfrm>
            <a:off x="5435600" y="5022850"/>
            <a:ext cx="2808288" cy="1630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2000" b="1">
                <a:solidFill>
                  <a:srgbClr val="0066FF"/>
                </a:solidFill>
                <a:latin typeface="Arial" charset="0"/>
                <a:cs typeface="Arial" charset="0"/>
              </a:rPr>
              <a:t>Det enkelte trinn gir tilgang til funksjonalitet internt i systemet eller kall til integrerte systemer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203575" y="1700213"/>
            <a:ext cx="6003925" cy="3313112"/>
            <a:chOff x="2018" y="1071"/>
            <a:chExt cx="3782" cy="2087"/>
          </a:xfrm>
        </p:grpSpPr>
        <p:sp>
          <p:nvSpPr>
            <p:cNvPr id="24585" name="Text Box 11"/>
            <p:cNvSpPr txBox="1">
              <a:spLocks noChangeArrowheads="1"/>
            </p:cNvSpPr>
            <p:nvPr/>
          </p:nvSpPr>
          <p:spPr bwMode="auto">
            <a:xfrm>
              <a:off x="3833" y="1071"/>
              <a:ext cx="1967" cy="252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nb-NO" sz="2000" b="1">
                  <a:solidFill>
                    <a:srgbClr val="0066FF"/>
                  </a:solidFill>
                  <a:latin typeface="Arial" charset="0"/>
                  <a:cs typeface="Arial" charset="0"/>
                </a:rPr>
                <a:t>Tilknytning til videre flyt</a:t>
              </a:r>
            </a:p>
          </p:txBody>
        </p:sp>
        <p:sp>
          <p:nvSpPr>
            <p:cNvPr id="24586" name="Line 12"/>
            <p:cNvSpPr>
              <a:spLocks noChangeShapeType="1"/>
            </p:cNvSpPr>
            <p:nvPr/>
          </p:nvSpPr>
          <p:spPr bwMode="auto">
            <a:xfrm flipH="1">
              <a:off x="2789" y="1162"/>
              <a:ext cx="1044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4587" name="Line 13"/>
            <p:cNvSpPr>
              <a:spLocks noChangeShapeType="1"/>
            </p:cNvSpPr>
            <p:nvPr/>
          </p:nvSpPr>
          <p:spPr bwMode="auto">
            <a:xfrm flipH="1">
              <a:off x="3606" y="1162"/>
              <a:ext cx="227" cy="16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4588" name="Line 14"/>
            <p:cNvSpPr>
              <a:spLocks noChangeShapeType="1"/>
            </p:cNvSpPr>
            <p:nvPr/>
          </p:nvSpPr>
          <p:spPr bwMode="auto">
            <a:xfrm flipH="1">
              <a:off x="2018" y="1162"/>
              <a:ext cx="1815" cy="19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2" grpId="0"/>
      <p:bldP spid="153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336550" y="1325563"/>
            <a:ext cx="6756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b="1">
                <a:latin typeface="Arial" charset="0"/>
                <a:cs typeface="Arial" charset="0"/>
              </a:rPr>
              <a:t>Oppgavestøtte – ”oppskrift i dette tilfellet”</a:t>
            </a: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2060575"/>
            <a:ext cx="5400675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endParaRPr lang="nb-NO" smtClean="0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2046288"/>
            <a:ext cx="5400675" cy="318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0338" y="100013"/>
            <a:ext cx="6086475" cy="6496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4" descr="landskap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1557338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1" name="Tittel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nb-NO" smtClean="0"/>
              <a:t>Sentrale begreper i MATS</a:t>
            </a:r>
          </a:p>
        </p:txBody>
      </p:sp>
      <p:sp>
        <p:nvSpPr>
          <p:cNvPr id="74755" name="Plassholder for innhold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nb-NO" smtClean="0"/>
              <a:t>Virksomhetsmappe</a:t>
            </a:r>
          </a:p>
          <a:p>
            <a:pPr lvl="1"/>
            <a:r>
              <a:rPr lang="nb-NO" smtClean="0"/>
              <a:t>Arbeidsmappe for samling av data, historikk og plan for den virksomhet som en </a:t>
            </a:r>
            <a:r>
              <a:rPr lang="nb-NO" smtClean="0">
                <a:solidFill>
                  <a:srgbClr val="9B1880"/>
                </a:solidFill>
              </a:rPr>
              <a:t>bedrift</a:t>
            </a:r>
            <a:r>
              <a:rPr lang="nb-NO" smtClean="0"/>
              <a:t> eller </a:t>
            </a:r>
            <a:r>
              <a:rPr lang="nb-NO" smtClean="0">
                <a:solidFill>
                  <a:srgbClr val="9B1880"/>
                </a:solidFill>
              </a:rPr>
              <a:t>person</a:t>
            </a:r>
            <a:r>
              <a:rPr lang="nb-NO" smtClean="0"/>
              <a:t> driver med</a:t>
            </a:r>
          </a:p>
          <a:p>
            <a:r>
              <a:rPr lang="nb-NO" smtClean="0"/>
              <a:t>Tilsynsobjekt</a:t>
            </a:r>
          </a:p>
          <a:p>
            <a:pPr lvl="1"/>
            <a:r>
              <a:rPr lang="nb-NO" smtClean="0"/>
              <a:t>Representerer en enkeltvirksomhet for en bedrift eller person – kategorisert ved </a:t>
            </a:r>
            <a:r>
              <a:rPr lang="nb-NO" smtClean="0">
                <a:solidFill>
                  <a:schemeClr val="folHlink"/>
                </a:solidFill>
              </a:rPr>
              <a:t>aktivitet</a:t>
            </a:r>
          </a:p>
          <a:p>
            <a:pPr lvl="2"/>
            <a:r>
              <a:rPr lang="nb-NO" smtClean="0">
                <a:solidFill>
                  <a:schemeClr val="folHlink"/>
                </a:solidFill>
              </a:rPr>
              <a:t>Regelverk er relatert til aktivitet</a:t>
            </a:r>
          </a:p>
          <a:p>
            <a:pPr lvl="2"/>
            <a:r>
              <a:rPr lang="nb-NO" smtClean="0">
                <a:solidFill>
                  <a:schemeClr val="folHlink"/>
                </a:solidFill>
              </a:rPr>
              <a:t>Databehov er relatert til aktivitet</a:t>
            </a:r>
          </a:p>
          <a:p>
            <a:pPr lvl="2"/>
            <a:endParaRPr lang="nb-NO" smtClean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7270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88913"/>
            <a:ext cx="7732713" cy="6354762"/>
          </a:xfrm>
          <a:prstGeom prst="rect">
            <a:avLst/>
          </a:prstGeom>
          <a:noFill/>
        </p:spPr>
      </p:pic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2411413" y="2492375"/>
            <a:ext cx="4275137" cy="1609725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b-NO">
                <a:latin typeface="Arial" charset="0"/>
              </a:rPr>
              <a:t>I MATS nå :</a:t>
            </a:r>
          </a:p>
          <a:p>
            <a:r>
              <a:rPr lang="nb-NO">
                <a:latin typeface="Arial" charset="0"/>
              </a:rPr>
              <a:t>Godt over 100 ulike aktiviteter</a:t>
            </a:r>
          </a:p>
          <a:p>
            <a:r>
              <a:rPr lang="nb-NO">
                <a:latin typeface="Arial" charset="0"/>
              </a:rPr>
              <a:t>   ca 350 driftsformer</a:t>
            </a:r>
          </a:p>
          <a:p>
            <a:r>
              <a:rPr lang="nb-NO">
                <a:latin typeface="Arial" charset="0"/>
              </a:rPr>
              <a:t>   ca 500 lover og forskrifter</a:t>
            </a:r>
            <a:endParaRPr lang="en-US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>”Eksternalisert modellering” – generaliserte objekter</a:t>
            </a:r>
            <a:endParaRPr lang="en-US" smtClean="0"/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b-NO" sz="2000" smtClean="0"/>
              <a:t>Generaliserte dataobjekter definert i xml med genererte views for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Tilsynsobjekter 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Innrapportering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Driftsformer</a:t>
            </a:r>
          </a:p>
          <a:p>
            <a:pPr>
              <a:lnSpc>
                <a:spcPct val="80000"/>
              </a:lnSpc>
            </a:pPr>
            <a:r>
              <a:rPr lang="nb-NO" sz="2000" smtClean="0"/>
              <a:t>Kodeverk definert i xml, ca 450 stk 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Regelverk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Aktiviteter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Driftsformer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Prøvemateriale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Analyser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…..</a:t>
            </a:r>
          </a:p>
          <a:p>
            <a:pPr lvl="1">
              <a:lnSpc>
                <a:spcPct val="80000"/>
              </a:lnSpc>
            </a:pPr>
            <a:endParaRPr lang="nb-NO" sz="1800" smtClean="0"/>
          </a:p>
          <a:p>
            <a:pPr>
              <a:lnSpc>
                <a:spcPct val="80000"/>
              </a:lnSpc>
            </a:pPr>
            <a:r>
              <a:rPr lang="nb-NO" sz="2000" smtClean="0"/>
              <a:t>Kodeverksrelasjoner definert i xml, ca 150 stk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aktivitet – driftsform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aktivitet – regelverk</a:t>
            </a:r>
          </a:p>
          <a:p>
            <a:pPr lvl="1">
              <a:lnSpc>
                <a:spcPct val="80000"/>
              </a:lnSpc>
            </a:pPr>
            <a:r>
              <a:rPr lang="nb-NO" sz="1800" smtClean="0"/>
              <a:t>…..</a:t>
            </a:r>
          </a:p>
          <a:p>
            <a:pPr lvl="1">
              <a:lnSpc>
                <a:spcPct val="80000"/>
              </a:lnSpc>
            </a:pPr>
            <a:endParaRPr lang="nb-NO" sz="1800" smtClean="0"/>
          </a:p>
          <a:p>
            <a:pPr lvl="1">
              <a:lnSpc>
                <a:spcPct val="80000"/>
              </a:lnSpc>
            </a:pPr>
            <a:endParaRPr lang="nb-NO" sz="1800" smtClean="0"/>
          </a:p>
          <a:p>
            <a:pPr lvl="1">
              <a:lnSpc>
                <a:spcPct val="80000"/>
              </a:lnSpc>
            </a:pPr>
            <a:endParaRPr lang="nb-NO" sz="1800" smtClean="0"/>
          </a:p>
          <a:p>
            <a:pPr lvl="1">
              <a:lnSpc>
                <a:spcPct val="80000"/>
              </a:lnSpc>
            </a:pPr>
            <a:endParaRPr lang="nb-NO" sz="1800" smtClean="0"/>
          </a:p>
          <a:p>
            <a:pPr lvl="1">
              <a:lnSpc>
                <a:spcPct val="80000"/>
              </a:lnSpc>
            </a:pPr>
            <a:endParaRPr lang="en-US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>Kodeverk</a:t>
            </a:r>
          </a:p>
        </p:txBody>
      </p:sp>
      <p:sp>
        <p:nvSpPr>
          <p:cNvPr id="3379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908050"/>
            <a:ext cx="3135313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8175" y="1773238"/>
            <a:ext cx="6856413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>Koceverksrelasjoner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1484313"/>
            <a:ext cx="2286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123950"/>
            <a:ext cx="58864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andbrukstilsynet_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695450"/>
            <a:ext cx="208915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 descr="4f_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1695450"/>
            <a:ext cx="14398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 descr="Fiskeridirektorate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875" y="1550988"/>
            <a:ext cx="8858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 descr="logo_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275" y="1624013"/>
            <a:ext cx="1800225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908175" y="2774950"/>
            <a:ext cx="2159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1800">
                <a:latin typeface="Arial" charset="0"/>
              </a:rPr>
              <a:t>Fiskeridirektoratets sjømatavdeling</a:t>
            </a:r>
          </a:p>
        </p:txBody>
      </p:sp>
      <p:pic>
        <p:nvPicPr>
          <p:cNvPr id="10247" name="Picture 7" descr="venstre_spalt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12088" y="1047750"/>
            <a:ext cx="1079500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647700" y="609600"/>
            <a:ext cx="6450013" cy="533400"/>
          </a:xfrm>
        </p:spPr>
        <p:txBody>
          <a:bodyPr anchor="ctr"/>
          <a:lstStyle/>
          <a:p>
            <a:r>
              <a:rPr lang="nb-NO" sz="2400" smtClean="0"/>
              <a:t>Mattilsynet – etablert 01.01.2004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3779838" y="2271713"/>
            <a:ext cx="20875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2000" b="1">
                <a:latin typeface="Arial" charset="0"/>
              </a:rPr>
              <a:t>89 </a:t>
            </a:r>
            <a:r>
              <a:rPr lang="nb-NO" sz="1600">
                <a:latin typeface="Arial" charset="0"/>
              </a:rPr>
              <a:t>kommunale næringsmiddeltilsyn</a:t>
            </a:r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684213" y="2847975"/>
            <a:ext cx="1368425" cy="14398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059113" y="3351213"/>
            <a:ext cx="576262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4643438" y="2919413"/>
            <a:ext cx="0" cy="936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H="1">
            <a:off x="5435600" y="2703513"/>
            <a:ext cx="1008063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H="1">
            <a:off x="6156325" y="3208338"/>
            <a:ext cx="1728788" cy="1439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539750" y="5589588"/>
            <a:ext cx="61928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2800">
                <a:latin typeface="Calibri" pitchFamily="34" charset="0"/>
              </a:rPr>
              <a:t> Mattilsynet</a:t>
            </a:r>
            <a:r>
              <a:rPr lang="nb-NO" sz="1800">
                <a:latin typeface="Calibri" pitchFamily="34" charset="0"/>
              </a:rPr>
              <a:t> er styrt av 3 dep: LMD, HOD og FKD</a:t>
            </a:r>
          </a:p>
        </p:txBody>
      </p:sp>
      <p:pic>
        <p:nvPicPr>
          <p:cNvPr id="10256" name="Picture 16" descr="MT_logo_p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8538" y="3351213"/>
            <a:ext cx="3814762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53" name="Text Box 17"/>
          <p:cNvSpPr txBox="1">
            <a:spLocks noChangeArrowheads="1"/>
          </p:cNvSpPr>
          <p:nvPr/>
        </p:nvSpPr>
        <p:spPr bwMode="auto">
          <a:xfrm>
            <a:off x="6443663" y="4652963"/>
            <a:ext cx="2486025" cy="1244600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/>
              <a:t>1 hovedkontor, </a:t>
            </a:r>
            <a:br>
              <a:rPr lang="nb-NO"/>
            </a:br>
            <a:r>
              <a:rPr lang="nb-NO"/>
              <a:t>8 regionkontor og 57 distriktskontor</a:t>
            </a:r>
            <a:endParaRPr lang="en-US"/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585913" y="2381250"/>
            <a:ext cx="5500687" cy="2339975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b-NO">
                <a:latin typeface="Arial" charset="0"/>
              </a:rPr>
              <a:t>Stort behov for harmonisering og effektivisering mellom fagomr</a:t>
            </a:r>
            <a:r>
              <a:rPr lang="nb-NO"/>
              <a:t>å</a:t>
            </a:r>
            <a:r>
              <a:rPr lang="nb-NO">
                <a:latin typeface="Arial" charset="0"/>
              </a:rPr>
              <a:t>der og geografisk </a:t>
            </a:r>
          </a:p>
          <a:p>
            <a:pPr algn="ctr"/>
            <a:r>
              <a:rPr lang="nb-NO"/>
              <a:t>–</a:t>
            </a:r>
            <a:r>
              <a:rPr lang="nb-NO">
                <a:latin typeface="Arial" charset="0"/>
              </a:rPr>
              <a:t> </a:t>
            </a:r>
            <a:br>
              <a:rPr lang="nb-NO">
                <a:latin typeface="Arial" charset="0"/>
              </a:rPr>
            </a:br>
            <a:r>
              <a:rPr lang="nb-NO">
                <a:latin typeface="Arial" charset="0"/>
              </a:rPr>
              <a:t>”fra 100 kontorfelleskap til ett Mattilsyn”</a:t>
            </a:r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3" grpId="0" animBg="1"/>
      <p:bldP spid="6759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  <p:pic>
        <p:nvPicPr>
          <p:cNvPr id="3584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513" y="431800"/>
            <a:ext cx="7764462" cy="570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2213" y="311150"/>
            <a:ext cx="2562225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>Businessobjekter</a:t>
            </a:r>
            <a:endParaRPr lang="en-US" smtClean="0"/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1989138"/>
            <a:ext cx="6532563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2771775" y="1341438"/>
            <a:ext cx="3371850" cy="4530725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b-NO"/>
              <a:t>Modellinformasjon</a:t>
            </a:r>
          </a:p>
          <a:p>
            <a:endParaRPr lang="nb-NO"/>
          </a:p>
          <a:p>
            <a:r>
              <a:rPr lang="nb-NO"/>
              <a:t>Bruksinformasjon</a:t>
            </a:r>
          </a:p>
          <a:p>
            <a:r>
              <a:rPr lang="nb-NO"/>
              <a:t>   Redigerbarhet</a:t>
            </a:r>
          </a:p>
          <a:p>
            <a:r>
              <a:rPr lang="nb-NO"/>
              <a:t>   Obligatorisk</a:t>
            </a:r>
          </a:p>
          <a:p>
            <a:r>
              <a:rPr lang="nb-NO"/>
              <a:t>   Intern/ekstern bruk</a:t>
            </a:r>
          </a:p>
          <a:p>
            <a:endParaRPr lang="nb-NO"/>
          </a:p>
          <a:p>
            <a:r>
              <a:rPr lang="nb-NO"/>
              <a:t>Framvisningsinformasjon</a:t>
            </a:r>
          </a:p>
          <a:p>
            <a:r>
              <a:rPr lang="nb-NO"/>
              <a:t>   Gruppering</a:t>
            </a:r>
          </a:p>
          <a:p>
            <a:r>
              <a:rPr lang="nb-NO"/>
              <a:t>   Tilhørende info/bilder</a:t>
            </a:r>
          </a:p>
          <a:p>
            <a:r>
              <a:rPr lang="nb-NO"/>
              <a:t>	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3" y="333375"/>
            <a:ext cx="9088437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3891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4325"/>
            <a:ext cx="9144000" cy="59975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0" name="Picture 2" descr="landskap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1557338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472238" cy="1143000"/>
          </a:xfrm>
        </p:spPr>
        <p:txBody>
          <a:bodyPr/>
          <a:lstStyle/>
          <a:p>
            <a:r>
              <a:rPr lang="nb-NO" sz="2400" smtClean="0"/>
              <a:t>Generell modellering og arbeidsflyt med integrert oppgavestøtte gir</a:t>
            </a:r>
          </a:p>
        </p:txBody>
      </p:sp>
      <p:sp>
        <p:nvSpPr>
          <p:cNvPr id="4198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08088"/>
            <a:ext cx="5186363" cy="4525962"/>
          </a:xfrm>
        </p:spPr>
        <p:txBody>
          <a:bodyPr/>
          <a:lstStyle/>
          <a:p>
            <a:endParaRPr lang="nb-NO" smtClean="0"/>
          </a:p>
          <a:p>
            <a:endParaRPr lang="nb-NO" smtClean="0"/>
          </a:p>
          <a:p>
            <a:r>
              <a:rPr lang="nb-NO" smtClean="0"/>
              <a:t>Sikring av korrekt praksis</a:t>
            </a:r>
          </a:p>
          <a:p>
            <a:r>
              <a:rPr lang="nb-NO" smtClean="0"/>
              <a:t>Gjenkjennelighet på tvers</a:t>
            </a:r>
          </a:p>
          <a:p>
            <a:r>
              <a:rPr lang="nb-NO" smtClean="0"/>
              <a:t>Enhetlig dataregistrering</a:t>
            </a:r>
            <a:endParaRPr lang="en-US" smtClean="0"/>
          </a:p>
          <a:p>
            <a:r>
              <a:rPr lang="en-US" smtClean="0"/>
              <a:t>Raskere å implementere nye fagområder</a:t>
            </a:r>
          </a:p>
          <a:p>
            <a:endParaRPr lang="nb-NO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6451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landskap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1557338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76275" y="287338"/>
            <a:ext cx="6392863" cy="1081087"/>
          </a:xfrm>
        </p:spPr>
        <p:txBody>
          <a:bodyPr anchor="ctr"/>
          <a:lstStyle/>
          <a:p>
            <a:r>
              <a:rPr lang="nb-NO" smtClean="0"/>
              <a:t>Mattilsynets oppgaver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773238"/>
            <a:ext cx="7772400" cy="4322762"/>
          </a:xfrm>
        </p:spPr>
        <p:txBody>
          <a:bodyPr/>
          <a:lstStyle/>
          <a:p>
            <a:pPr>
              <a:buFontTx/>
              <a:buChar char="•"/>
            </a:pPr>
            <a:r>
              <a:rPr lang="nb-NO" sz="1700" smtClean="0"/>
              <a:t>Forvalte et stort, detaljert og komplisert regelverk </a:t>
            </a:r>
          </a:p>
          <a:p>
            <a:pPr>
              <a:buFontTx/>
              <a:buChar char="•"/>
            </a:pPr>
            <a:r>
              <a:rPr lang="nb-NO" sz="1700" smtClean="0"/>
              <a:t>Forvalter flere lover:</a:t>
            </a:r>
          </a:p>
          <a:p>
            <a:pPr lvl="1">
              <a:buFontTx/>
              <a:buChar char="-"/>
            </a:pPr>
            <a:r>
              <a:rPr lang="nb-NO" sz="1800" smtClean="0"/>
              <a:t>Matloven – 750 forskrifter</a:t>
            </a:r>
          </a:p>
          <a:p>
            <a:pPr lvl="1">
              <a:buFontTx/>
              <a:buChar char="-"/>
            </a:pPr>
            <a:r>
              <a:rPr lang="nb-NO" sz="1800" smtClean="0"/>
              <a:t>Dyrevernloven – 69 forskrifter</a:t>
            </a:r>
          </a:p>
          <a:p>
            <a:pPr lvl="1">
              <a:buFontTx/>
              <a:buChar char="-"/>
            </a:pPr>
            <a:r>
              <a:rPr lang="nb-NO" sz="1800" smtClean="0"/>
              <a:t>Kosmetikkloven – 29 forskrifter</a:t>
            </a:r>
            <a:endParaRPr lang="nb-NO" sz="1800" b="1" smtClean="0"/>
          </a:p>
          <a:p>
            <a:pPr>
              <a:buFontTx/>
              <a:buChar char="•"/>
            </a:pPr>
            <a:r>
              <a:rPr lang="nb-NO" sz="1700" smtClean="0"/>
              <a:t>Hovedprosessene</a:t>
            </a:r>
          </a:p>
          <a:p>
            <a:pPr lvl="1">
              <a:buFontTx/>
              <a:buChar char="-"/>
            </a:pPr>
            <a:r>
              <a:rPr lang="nb-NO" sz="1800" smtClean="0"/>
              <a:t>Innhente kunnskap og analysere tilstand</a:t>
            </a:r>
          </a:p>
          <a:p>
            <a:pPr lvl="1">
              <a:buFontTx/>
              <a:buChar char="-"/>
            </a:pPr>
            <a:r>
              <a:rPr lang="nb-NO" sz="1800" smtClean="0"/>
              <a:t>Utvikle regelverk</a:t>
            </a:r>
          </a:p>
          <a:p>
            <a:pPr lvl="1">
              <a:buFontTx/>
              <a:buChar char="-"/>
            </a:pPr>
            <a:r>
              <a:rPr lang="nb-NO" sz="1800" smtClean="0"/>
              <a:t>Føre tilsyn</a:t>
            </a:r>
          </a:p>
          <a:p>
            <a:pPr lvl="1">
              <a:buFontTx/>
              <a:buChar char="-"/>
            </a:pPr>
            <a:r>
              <a:rPr lang="nb-NO" sz="1800" smtClean="0"/>
              <a:t>Informere, veilede og kommunisere</a:t>
            </a:r>
          </a:p>
          <a:p>
            <a:pPr lvl="1">
              <a:buFontTx/>
              <a:buChar char="-"/>
            </a:pPr>
            <a:r>
              <a:rPr lang="nb-NO" sz="1800" smtClean="0"/>
              <a:t>I tillegg kommer interne styre- og støtteprosesser</a:t>
            </a:r>
          </a:p>
          <a:p>
            <a:endParaRPr lang="nb-NO" sz="1700" smtClean="0"/>
          </a:p>
          <a:p>
            <a:endParaRPr lang="nb-NO" sz="1500" smtClean="0"/>
          </a:p>
        </p:txBody>
      </p:sp>
      <p:sp>
        <p:nvSpPr>
          <p:cNvPr id="67589" name="Oval 5"/>
          <p:cNvSpPr>
            <a:spLocks noChangeArrowheads="1"/>
          </p:cNvSpPr>
          <p:nvPr/>
        </p:nvSpPr>
        <p:spPr bwMode="auto">
          <a:xfrm>
            <a:off x="1116013" y="4365625"/>
            <a:ext cx="2016125" cy="35877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9" grpId="0" animBg="1"/>
      <p:bldP spid="6758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4" descr="landskap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538" y="1701800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>Utfordringer i Mattilsynet</a:t>
            </a:r>
            <a:endParaRPr lang="en-US" smtClean="0"/>
          </a:p>
        </p:txBody>
      </p:sp>
      <p:sp>
        <p:nvSpPr>
          <p:cNvPr id="6554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39888"/>
            <a:ext cx="6923088" cy="4525962"/>
          </a:xfrm>
        </p:spPr>
        <p:txBody>
          <a:bodyPr/>
          <a:lstStyle/>
          <a:p>
            <a:r>
              <a:rPr lang="nb-NO" sz="3200" smtClean="0"/>
              <a:t>Fra 100 kontorfellesskap til ett Mattilsyn</a:t>
            </a:r>
          </a:p>
          <a:p>
            <a:pPr lvl="1"/>
            <a:r>
              <a:rPr lang="nb-NO" smtClean="0"/>
              <a:t>Ingen enhetlig måte å gjennomføre tilsynsprosesser på</a:t>
            </a:r>
          </a:p>
          <a:p>
            <a:pPr lvl="1"/>
            <a:r>
              <a:rPr lang="nb-NO" smtClean="0"/>
              <a:t>Kulturelle forskjeller – geografisk og mellom fagområder</a:t>
            </a:r>
          </a:p>
          <a:p>
            <a:pPr lvl="1"/>
            <a:r>
              <a:rPr lang="nb-NO" smtClean="0"/>
              <a:t>Forskjellig terminologi innenfor de ulike fagområder</a:t>
            </a:r>
          </a:p>
          <a:p>
            <a:pPr lvl="1"/>
            <a:r>
              <a:rPr lang="nb-NO" smtClean="0"/>
              <a:t>Regelverket endres underveis</a:t>
            </a:r>
          </a:p>
          <a:p>
            <a:pPr lvl="1"/>
            <a:r>
              <a:rPr lang="nb-NO" smtClean="0"/>
              <a:t>Forutsetningene endres underveis</a:t>
            </a:r>
          </a:p>
          <a:p>
            <a:pPr>
              <a:buFont typeface="Arial" charset="0"/>
              <a:buNone/>
            </a:pPr>
            <a:endParaRPr lang="en-US" sz="32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4" descr="landskap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2488" y="1555750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76275" y="287338"/>
            <a:ext cx="6392863" cy="1081087"/>
          </a:xfrm>
        </p:spPr>
        <p:txBody>
          <a:bodyPr anchor="ctr"/>
          <a:lstStyle/>
          <a:p>
            <a:r>
              <a:rPr lang="nb-NO" smtClean="0"/>
              <a:t>Hva er MATS? </a:t>
            </a:r>
            <a:br>
              <a:rPr lang="nb-NO" smtClean="0"/>
            </a:br>
            <a:r>
              <a:rPr lang="nb-NO" smtClean="0"/>
              <a:t>(MAttilsynets TilsynsSystem)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557338"/>
            <a:ext cx="7054850" cy="4538662"/>
          </a:xfrm>
        </p:spPr>
        <p:txBody>
          <a:bodyPr/>
          <a:lstStyle/>
          <a:p>
            <a:pPr>
              <a:spcAft>
                <a:spcPct val="20000"/>
              </a:spcAft>
              <a:buFontTx/>
              <a:buChar char="•"/>
            </a:pPr>
            <a:r>
              <a:rPr lang="nb-NO" sz="2800" smtClean="0"/>
              <a:t>MATS er et arbeidsflyt og beslutningsstøttesystem for Mattilsynets utøvende tilsyn (tilsynsprosessen)</a:t>
            </a:r>
          </a:p>
          <a:p>
            <a:pPr>
              <a:spcAft>
                <a:spcPct val="20000"/>
              </a:spcAft>
              <a:buFontTx/>
              <a:buChar char="•"/>
            </a:pPr>
            <a:r>
              <a:rPr lang="nb-NO" sz="2800" smtClean="0"/>
              <a:t>MATS er Mattilsynets kvalitetssystem for tilsynsprosessen</a:t>
            </a:r>
          </a:p>
          <a:p>
            <a:pPr>
              <a:spcAft>
                <a:spcPct val="20000"/>
              </a:spcAft>
              <a:buFontTx/>
              <a:buChar char="•"/>
            </a:pPr>
            <a:r>
              <a:rPr lang="nb-NO" sz="2800" smtClean="0"/>
              <a:t>MATS er selvbetjeningsløsning for eksterne aktører gjennom ”MATS skjematjeneste”</a:t>
            </a:r>
          </a:p>
          <a:p>
            <a:pPr>
              <a:lnSpc>
                <a:spcPct val="70000"/>
              </a:lnSpc>
              <a:buFontTx/>
              <a:buNone/>
            </a:pPr>
            <a:endParaRPr lang="nb-NO" sz="2800" smtClean="0"/>
          </a:p>
          <a:p>
            <a:pPr>
              <a:lnSpc>
                <a:spcPct val="70000"/>
              </a:lnSpc>
              <a:buFontTx/>
              <a:buNone/>
            </a:pPr>
            <a:endParaRPr lang="nb-NO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landskap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1557338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76275" y="287338"/>
            <a:ext cx="6392863" cy="1081087"/>
          </a:xfrm>
        </p:spPr>
        <p:txBody>
          <a:bodyPr anchor="ctr"/>
          <a:lstStyle/>
          <a:p>
            <a:pPr>
              <a:defRPr/>
            </a:pPr>
            <a:r>
              <a:rPr lang="nb-NO" dirty="0" smtClean="0">
                <a:ea typeface="+mn-ea"/>
                <a:cs typeface="+mn-cs"/>
              </a:rPr>
              <a:t>Hva er MATS?</a:t>
            </a:r>
            <a:br>
              <a:rPr lang="nb-NO" dirty="0" smtClean="0">
                <a:ea typeface="+mn-ea"/>
                <a:cs typeface="+mn-cs"/>
              </a:rPr>
            </a:br>
            <a:r>
              <a:rPr lang="nb-NO" dirty="0" smtClean="0">
                <a:ea typeface="+mn-ea"/>
                <a:cs typeface="+mn-cs"/>
              </a:rPr>
              <a:t>(</a:t>
            </a:r>
            <a:r>
              <a:rPr lang="nb-NO" dirty="0" err="1" smtClean="0">
                <a:ea typeface="+mn-ea"/>
                <a:cs typeface="+mn-cs"/>
              </a:rPr>
              <a:t>MAttilsynets</a:t>
            </a:r>
            <a:r>
              <a:rPr lang="nb-NO" dirty="0" smtClean="0">
                <a:ea typeface="+mn-ea"/>
                <a:cs typeface="+mn-cs"/>
              </a:rPr>
              <a:t> </a:t>
            </a:r>
            <a:r>
              <a:rPr lang="nb-NO" dirty="0" err="1" smtClean="0">
                <a:ea typeface="+mn-ea"/>
                <a:cs typeface="+mn-cs"/>
              </a:rPr>
              <a:t>TilsynsSystem</a:t>
            </a:r>
            <a:r>
              <a:rPr lang="nb-NO" dirty="0" smtClean="0">
                <a:ea typeface="+mn-ea"/>
                <a:cs typeface="+mn-cs"/>
              </a:rPr>
              <a:t>)</a:t>
            </a: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557338"/>
            <a:ext cx="7054850" cy="4538662"/>
          </a:xfrm>
        </p:spPr>
        <p:txBody>
          <a:bodyPr/>
          <a:lstStyle/>
          <a:p>
            <a:pPr>
              <a:spcAft>
                <a:spcPct val="20000"/>
              </a:spcAft>
              <a:buFontTx/>
              <a:buChar char="•"/>
            </a:pPr>
            <a:r>
              <a:rPr lang="nb-NO" smtClean="0"/>
              <a:t>MATS vil være Mattilsynets viktigste virkemiddel for å </a:t>
            </a:r>
          </a:p>
          <a:p>
            <a:pPr lvl="1">
              <a:spcAft>
                <a:spcPct val="20000"/>
              </a:spcAft>
              <a:buFontTx/>
              <a:buChar char="•"/>
            </a:pPr>
            <a:r>
              <a:rPr lang="nb-NO" smtClean="0"/>
              <a:t>effektivisere tilsynsarbeidet</a:t>
            </a:r>
          </a:p>
          <a:p>
            <a:pPr lvl="1">
              <a:spcAft>
                <a:spcPct val="20000"/>
              </a:spcAft>
              <a:buFontTx/>
              <a:buChar char="•"/>
            </a:pPr>
            <a:r>
              <a:rPr lang="nb-NO" smtClean="0"/>
              <a:t>oppnå et enhetlig og helhetlig tilsyn</a:t>
            </a:r>
          </a:p>
          <a:p>
            <a:pPr lvl="1">
              <a:spcAft>
                <a:spcPct val="20000"/>
              </a:spcAft>
              <a:buFontTx/>
              <a:buChar char="•"/>
            </a:pPr>
            <a:r>
              <a:rPr lang="nb-NO" smtClean="0"/>
              <a:t>forbedre kvaliteten på tilsynsarbeidet</a:t>
            </a:r>
          </a:p>
          <a:p>
            <a:pPr lvl="1">
              <a:spcAft>
                <a:spcPct val="20000"/>
              </a:spcAft>
              <a:buFontTx/>
              <a:buChar char="•"/>
            </a:pPr>
            <a:r>
              <a:rPr lang="nb-NO" smtClean="0"/>
              <a:t>ha god og lett tilgjengelig dokumentasjon på tilsynsaktiviteten og resultatene</a:t>
            </a:r>
          </a:p>
          <a:p>
            <a:pPr lvl="1">
              <a:spcAft>
                <a:spcPct val="20000"/>
              </a:spcAft>
              <a:buFontTx/>
              <a:buChar char="•"/>
            </a:pPr>
            <a:r>
              <a:rPr lang="nb-NO" smtClean="0"/>
              <a:t>forbedre styringen av Mattilsynets faglige aktivitet</a:t>
            </a:r>
          </a:p>
          <a:p>
            <a:pPr>
              <a:lnSpc>
                <a:spcPct val="70000"/>
              </a:lnSpc>
              <a:buFontTx/>
              <a:buChar char="•"/>
            </a:pPr>
            <a:endParaRPr lang="nb-NO" sz="1800" smtClean="0"/>
          </a:p>
          <a:p>
            <a:pPr>
              <a:lnSpc>
                <a:spcPct val="70000"/>
              </a:lnSpc>
              <a:buFontTx/>
              <a:buNone/>
            </a:pPr>
            <a:endParaRPr lang="nb-NO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635375" y="4868863"/>
          <a:ext cx="1944688" cy="1016000"/>
        </p:xfrm>
        <a:graphic>
          <a:graphicData uri="http://schemas.openxmlformats.org/presentationml/2006/ole">
            <p:oleObj spid="_x0000_s1026" name="Image" r:id="rId3" imgW="2526984" imgH="1320635" progId="Photoshop.Image.9">
              <p:embed/>
            </p:oleObj>
          </a:graphicData>
        </a:graphic>
      </p:graphicFrame>
      <p:sp>
        <p:nvSpPr>
          <p:cNvPr id="1030" name="Text Box 3"/>
          <p:cNvSpPr txBox="1">
            <a:spLocks noChangeArrowheads="1"/>
          </p:cNvSpPr>
          <p:nvPr/>
        </p:nvSpPr>
        <p:spPr bwMode="auto">
          <a:xfrm>
            <a:off x="3916363" y="5130800"/>
            <a:ext cx="13589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nb-NO" sz="1600">
                <a:solidFill>
                  <a:schemeClr val="bg1"/>
                </a:solidFill>
                <a:latin typeface="Arial" charset="0"/>
              </a:rPr>
              <a:t>Integrasjons-</a:t>
            </a:r>
          </a:p>
          <a:p>
            <a:pPr algn="ctr"/>
            <a:r>
              <a:rPr lang="nb-NO" sz="1600">
                <a:solidFill>
                  <a:schemeClr val="bg1"/>
                </a:solidFill>
                <a:latin typeface="Arial" charset="0"/>
              </a:rPr>
              <a:t>plattform</a:t>
            </a:r>
          </a:p>
        </p:txBody>
      </p:sp>
      <p:graphicFrame>
        <p:nvGraphicFramePr>
          <p:cNvPr id="1027" name="Object 4"/>
          <p:cNvGraphicFramePr>
            <a:graphicFrameLocks noChangeAspect="1"/>
          </p:cNvGraphicFramePr>
          <p:nvPr/>
        </p:nvGraphicFramePr>
        <p:xfrm>
          <a:off x="1160463" y="4779963"/>
          <a:ext cx="2152650" cy="1308100"/>
        </p:xfrm>
        <a:graphic>
          <a:graphicData uri="http://schemas.openxmlformats.org/presentationml/2006/ole">
            <p:oleObj spid="_x0000_s1027" name="Image" r:id="rId4" imgW="3009524" imgH="1828571" progId="Photoshop.Image.9">
              <p:embed/>
            </p:oleObj>
          </a:graphicData>
        </a:graphic>
      </p:graphicFrame>
      <p:graphicFrame>
        <p:nvGraphicFramePr>
          <p:cNvPr id="1028" name="Object 5"/>
          <p:cNvGraphicFramePr>
            <a:graphicFrameLocks noChangeAspect="1"/>
          </p:cNvGraphicFramePr>
          <p:nvPr/>
        </p:nvGraphicFramePr>
        <p:xfrm>
          <a:off x="6516688" y="5300663"/>
          <a:ext cx="2184400" cy="1387475"/>
        </p:xfrm>
        <a:graphic>
          <a:graphicData uri="http://schemas.openxmlformats.org/presentationml/2006/ole">
            <p:oleObj spid="_x0000_s1028" name="Image" r:id="rId5" imgW="2984127" imgH="1892063" progId="Photoshop.Image.9">
              <p:embed/>
            </p:oleObj>
          </a:graphicData>
        </a:graphic>
      </p:graphicFrame>
      <p:graphicFrame>
        <p:nvGraphicFramePr>
          <p:cNvPr id="1029" name="Object 6"/>
          <p:cNvGraphicFramePr>
            <a:graphicFrameLocks noChangeAspect="1"/>
          </p:cNvGraphicFramePr>
          <p:nvPr/>
        </p:nvGraphicFramePr>
        <p:xfrm>
          <a:off x="6516688" y="3789363"/>
          <a:ext cx="2184400" cy="1511300"/>
        </p:xfrm>
        <a:graphic>
          <a:graphicData uri="http://schemas.openxmlformats.org/presentationml/2006/ole">
            <p:oleObj spid="_x0000_s1029" name="Image" r:id="rId6" imgW="2984127" imgH="1892063" progId="Photoshop.Image.9">
              <p:embed/>
            </p:oleObj>
          </a:graphicData>
        </a:graphic>
      </p:graphicFrame>
      <p:cxnSp>
        <p:nvCxnSpPr>
          <p:cNvPr id="53" name="Rett pil 52"/>
          <p:cNvCxnSpPr>
            <a:stCxn id="36" idx="2"/>
            <a:endCxn id="1069" idx="0"/>
          </p:cNvCxnSpPr>
          <p:nvPr/>
        </p:nvCxnSpPr>
        <p:spPr>
          <a:xfrm rot="5400000">
            <a:off x="1516063" y="4117975"/>
            <a:ext cx="13589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Gruppe 47"/>
          <p:cNvGrpSpPr>
            <a:grpSpLocks/>
          </p:cNvGrpSpPr>
          <p:nvPr/>
        </p:nvGrpSpPr>
        <p:grpSpPr bwMode="auto">
          <a:xfrm>
            <a:off x="395288" y="1123950"/>
            <a:ext cx="3570287" cy="2595563"/>
            <a:chOff x="857224" y="1357298"/>
            <a:chExt cx="2035389" cy="1498588"/>
          </a:xfrm>
        </p:grpSpPr>
        <p:pic>
          <p:nvPicPr>
            <p:cNvPr id="1099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4514" y="1357298"/>
              <a:ext cx="2018099" cy="1498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0" name="TekstSylinder 45"/>
            <p:cNvSpPr txBox="1">
              <a:spLocks noChangeArrowheads="1"/>
            </p:cNvSpPr>
            <p:nvPr/>
          </p:nvSpPr>
          <p:spPr bwMode="auto">
            <a:xfrm>
              <a:off x="857224" y="2035558"/>
              <a:ext cx="1362054" cy="211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b-NO" sz="1800">
                  <a:latin typeface="Calibri" pitchFamily="34" charset="0"/>
                </a:rPr>
                <a:t>MATS intern klient</a:t>
              </a:r>
            </a:p>
          </p:txBody>
        </p:sp>
      </p:grpSp>
      <p:sp>
        <p:nvSpPr>
          <p:cNvPr id="1033" name="Tittel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nb-NO" smtClean="0"/>
              <a:t>MATS - oversiktsbilde</a:t>
            </a:r>
          </a:p>
        </p:txBody>
      </p:sp>
      <p:cxnSp>
        <p:nvCxnSpPr>
          <p:cNvPr id="33" name="Rett pil 32"/>
          <p:cNvCxnSpPr>
            <a:stCxn id="1069" idx="3"/>
            <a:endCxn id="32" idx="1"/>
          </p:cNvCxnSpPr>
          <p:nvPr/>
        </p:nvCxnSpPr>
        <p:spPr>
          <a:xfrm>
            <a:off x="3203575" y="5373688"/>
            <a:ext cx="49212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5" name="Gruppe 48"/>
          <p:cNvGrpSpPr>
            <a:grpSpLocks/>
          </p:cNvGrpSpPr>
          <p:nvPr/>
        </p:nvGrpSpPr>
        <p:grpSpPr bwMode="auto">
          <a:xfrm>
            <a:off x="4643438" y="1052513"/>
            <a:ext cx="3384550" cy="2665412"/>
            <a:chOff x="3989638" y="1285860"/>
            <a:chExt cx="2151958" cy="1490637"/>
          </a:xfrm>
        </p:grpSpPr>
        <p:pic>
          <p:nvPicPr>
            <p:cNvPr id="1097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69894" y="1285860"/>
              <a:ext cx="2071702" cy="1490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8" name="TekstSylinder 46"/>
            <p:cNvSpPr txBox="1">
              <a:spLocks noChangeArrowheads="1"/>
            </p:cNvSpPr>
            <p:nvPr/>
          </p:nvSpPr>
          <p:spPr bwMode="auto">
            <a:xfrm>
              <a:off x="3989638" y="2036949"/>
              <a:ext cx="1767391" cy="205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b-NO" sz="1800">
                  <a:latin typeface="Calibri" pitchFamily="34" charset="0"/>
                </a:rPr>
                <a:t>MATS ekstern klient</a:t>
              </a:r>
            </a:p>
          </p:txBody>
        </p:sp>
      </p:grpSp>
      <p:cxnSp>
        <p:nvCxnSpPr>
          <p:cNvPr id="1036" name="Rett pil 50"/>
          <p:cNvCxnSpPr>
            <a:cxnSpLocks noChangeShapeType="1"/>
            <a:endCxn id="1069" idx="3"/>
          </p:cNvCxnSpPr>
          <p:nvPr/>
        </p:nvCxnSpPr>
        <p:spPr bwMode="auto">
          <a:xfrm flipH="1">
            <a:off x="3203575" y="2763838"/>
            <a:ext cx="2111375" cy="2609850"/>
          </a:xfrm>
          <a:prstGeom prst="straightConnector1">
            <a:avLst/>
          </a:prstGeom>
          <a:noFill/>
          <a:ln w="9525" algn="ctr">
            <a:solidFill>
              <a:srgbClr val="00ABCD"/>
            </a:solidFill>
            <a:round/>
            <a:headEnd type="arrow" w="med" len="med"/>
            <a:tailEnd type="arrow" w="med" len="med"/>
          </a:ln>
        </p:spPr>
      </p:cxnSp>
      <p:sp>
        <p:nvSpPr>
          <p:cNvPr id="1037" name="Rektangel 54"/>
          <p:cNvSpPr>
            <a:spLocks noChangeArrowheads="1"/>
          </p:cNvSpPr>
          <p:nvPr/>
        </p:nvSpPr>
        <p:spPr bwMode="auto">
          <a:xfrm>
            <a:off x="6588125" y="3933825"/>
            <a:ext cx="2160588" cy="119856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nb-NO" sz="1600">
                <a:latin typeface="Calibri" pitchFamily="34" charset="0"/>
              </a:rPr>
              <a:t>Eksterne systemer:</a:t>
            </a:r>
          </a:p>
          <a:p>
            <a:pPr>
              <a:buFont typeface="Arial" charset="0"/>
              <a:buChar char="•"/>
            </a:pPr>
            <a:r>
              <a:rPr lang="nb-NO" sz="1600">
                <a:latin typeface="Calibri" pitchFamily="34" charset="0"/>
              </a:rPr>
              <a:t>Enhetsregisteret</a:t>
            </a:r>
          </a:p>
          <a:p>
            <a:pPr>
              <a:buFont typeface="Arial" charset="0"/>
              <a:buChar char="•"/>
            </a:pPr>
            <a:r>
              <a:rPr lang="nb-NO" sz="1600">
                <a:latin typeface="Calibri" pitchFamily="34" charset="0"/>
              </a:rPr>
              <a:t>Folkeregisteret</a:t>
            </a:r>
          </a:p>
          <a:p>
            <a:pPr>
              <a:buFont typeface="Arial" charset="0"/>
              <a:buChar char="•"/>
            </a:pPr>
            <a:r>
              <a:rPr lang="nb-NO" sz="1600">
                <a:latin typeface="Calibri" pitchFamily="34" charset="0"/>
              </a:rPr>
              <a:t>Offentlige aktører</a:t>
            </a:r>
          </a:p>
          <a:p>
            <a:pPr>
              <a:buFont typeface="Arial" charset="0"/>
              <a:buChar char="•"/>
            </a:pPr>
            <a:r>
              <a:rPr lang="nb-NO" sz="1600">
                <a:latin typeface="Calibri" pitchFamily="34" charset="0"/>
              </a:rPr>
              <a:t>Private aktører</a:t>
            </a:r>
          </a:p>
        </p:txBody>
      </p:sp>
      <p:cxnSp>
        <p:nvCxnSpPr>
          <p:cNvPr id="1038" name="Rett pil 58"/>
          <p:cNvCxnSpPr>
            <a:cxnSpLocks noChangeShapeType="1"/>
            <a:stCxn id="1041" idx="3"/>
          </p:cNvCxnSpPr>
          <p:nvPr/>
        </p:nvCxnSpPr>
        <p:spPr bwMode="auto">
          <a:xfrm flipV="1">
            <a:off x="5891213" y="4652963"/>
            <a:ext cx="552450" cy="736600"/>
          </a:xfrm>
          <a:prstGeom prst="straightConnector1">
            <a:avLst/>
          </a:prstGeom>
          <a:noFill/>
          <a:ln w="12700" algn="ctr">
            <a:solidFill>
              <a:srgbClr val="00ABCD"/>
            </a:solidFill>
            <a:round/>
            <a:headEnd type="arrow" w="med" len="med"/>
            <a:tailEnd type="arrow" w="med" len="med"/>
          </a:ln>
        </p:spPr>
      </p:cxnSp>
      <p:sp>
        <p:nvSpPr>
          <p:cNvPr id="1039" name="Rektangel 56"/>
          <p:cNvSpPr>
            <a:spLocks noChangeArrowheads="1"/>
          </p:cNvSpPr>
          <p:nvPr/>
        </p:nvSpPr>
        <p:spPr bwMode="auto">
          <a:xfrm>
            <a:off x="6615113" y="5195888"/>
            <a:ext cx="2133600" cy="150018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nb-NO" sz="1600">
                <a:latin typeface="Calibri" pitchFamily="34" charset="0"/>
              </a:rPr>
              <a:t>Interne systemer:</a:t>
            </a:r>
          </a:p>
          <a:p>
            <a:pPr>
              <a:buFont typeface="Arial" charset="0"/>
              <a:buChar char="•"/>
            </a:pPr>
            <a:r>
              <a:rPr lang="nb-NO" sz="1600">
                <a:latin typeface="Calibri" pitchFamily="34" charset="0"/>
              </a:rPr>
              <a:t>Sak-Arkiv (ePhorte)</a:t>
            </a:r>
          </a:p>
          <a:p>
            <a:pPr>
              <a:buFont typeface="Arial" charset="0"/>
              <a:buChar char="•"/>
            </a:pPr>
            <a:r>
              <a:rPr lang="nb-NO" sz="1600">
                <a:latin typeface="Calibri" pitchFamily="34" charset="0"/>
              </a:rPr>
              <a:t>Økonomi (Agresso)</a:t>
            </a:r>
          </a:p>
          <a:p>
            <a:pPr>
              <a:buFont typeface="Arial" charset="0"/>
              <a:buChar char="•"/>
            </a:pPr>
            <a:r>
              <a:rPr lang="nb-NO" sz="1600">
                <a:latin typeface="Calibri" pitchFamily="34" charset="0"/>
              </a:rPr>
              <a:t>Andre fagsystemer</a:t>
            </a:r>
          </a:p>
        </p:txBody>
      </p:sp>
      <p:cxnSp>
        <p:nvCxnSpPr>
          <p:cNvPr id="1040" name="Rett pil 60"/>
          <p:cNvCxnSpPr>
            <a:cxnSpLocks noChangeShapeType="1"/>
            <a:stCxn id="1041" idx="3"/>
          </p:cNvCxnSpPr>
          <p:nvPr/>
        </p:nvCxnSpPr>
        <p:spPr bwMode="auto">
          <a:xfrm>
            <a:off x="5891213" y="5389563"/>
            <a:ext cx="625475" cy="487362"/>
          </a:xfrm>
          <a:prstGeom prst="straightConnector1">
            <a:avLst/>
          </a:prstGeom>
          <a:noFill/>
          <a:ln w="12700" algn="ctr">
            <a:solidFill>
              <a:srgbClr val="00ABCD"/>
            </a:solidFill>
            <a:round/>
            <a:headEnd type="arrow" w="med" len="med"/>
            <a:tailEnd type="arrow" w="med" len="med"/>
          </a:ln>
        </p:spPr>
      </p:cxnSp>
      <p:sp>
        <p:nvSpPr>
          <p:cNvPr id="1041" name="TekstSylinder 61"/>
          <p:cNvSpPr txBox="1">
            <a:spLocks noChangeArrowheads="1"/>
          </p:cNvSpPr>
          <p:nvPr/>
        </p:nvSpPr>
        <p:spPr bwMode="auto">
          <a:xfrm>
            <a:off x="5338763" y="5205413"/>
            <a:ext cx="5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b-NO" sz="1800" b="1">
                <a:latin typeface="Calibri" pitchFamily="34" charset="0"/>
              </a:rPr>
              <a:t>WS</a:t>
            </a:r>
          </a:p>
        </p:txBody>
      </p:sp>
      <p:grpSp>
        <p:nvGrpSpPr>
          <p:cNvPr id="1042" name="Group 22"/>
          <p:cNvGrpSpPr>
            <a:grpSpLocks/>
          </p:cNvGrpSpPr>
          <p:nvPr/>
        </p:nvGrpSpPr>
        <p:grpSpPr bwMode="auto">
          <a:xfrm>
            <a:off x="1187450" y="4797425"/>
            <a:ext cx="2016125" cy="1182688"/>
            <a:chOff x="360" y="2655"/>
            <a:chExt cx="1830" cy="971"/>
          </a:xfrm>
        </p:grpSpPr>
        <p:grpSp>
          <p:nvGrpSpPr>
            <p:cNvPr id="1044" name="Group 8"/>
            <p:cNvGrpSpPr>
              <a:grpSpLocks/>
            </p:cNvGrpSpPr>
            <p:nvPr/>
          </p:nvGrpSpPr>
          <p:grpSpPr bwMode="auto">
            <a:xfrm>
              <a:off x="360" y="2655"/>
              <a:ext cx="1830" cy="945"/>
              <a:chOff x="360" y="2655"/>
              <a:chExt cx="1830" cy="945"/>
            </a:xfrm>
          </p:grpSpPr>
          <p:grpSp>
            <p:nvGrpSpPr>
              <p:cNvPr id="1066" name="Gruppe 39"/>
              <p:cNvGrpSpPr>
                <a:grpSpLocks/>
              </p:cNvGrpSpPr>
              <p:nvPr/>
            </p:nvGrpSpPr>
            <p:grpSpPr bwMode="auto">
              <a:xfrm>
                <a:off x="360" y="2655"/>
                <a:ext cx="1830" cy="945"/>
                <a:chOff x="810364" y="4214818"/>
                <a:chExt cx="3500462" cy="1785950"/>
              </a:xfrm>
            </p:grpSpPr>
            <p:sp>
              <p:nvSpPr>
                <p:cNvPr id="1069" name="Rektangel 3"/>
                <p:cNvSpPr>
                  <a:spLocks noChangeArrowheads="1"/>
                </p:cNvSpPr>
                <p:nvPr/>
              </p:nvSpPr>
              <p:spPr bwMode="auto">
                <a:xfrm>
                  <a:off x="810364" y="4214818"/>
                  <a:ext cx="3500462" cy="1785950"/>
                </a:xfrm>
                <a:prstGeom prst="rect">
                  <a:avLst/>
                </a:prstGeom>
                <a:noFill/>
                <a:ln w="25400" algn="ctr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r>
                    <a:rPr lang="nb-NO" sz="1800">
                      <a:solidFill>
                        <a:srgbClr val="FFFFFF"/>
                      </a:solidFill>
                      <a:latin typeface="Arial" charset="0"/>
                    </a:rPr>
                    <a:t>MATS</a:t>
                  </a:r>
                </a:p>
              </p:txBody>
            </p:sp>
            <p:grpSp>
              <p:nvGrpSpPr>
                <p:cNvPr id="1070" name="Gruppe 82"/>
                <p:cNvGrpSpPr>
                  <a:grpSpLocks/>
                </p:cNvGrpSpPr>
                <p:nvPr/>
              </p:nvGrpSpPr>
              <p:grpSpPr bwMode="auto">
                <a:xfrm>
                  <a:off x="3167818" y="4786322"/>
                  <a:ext cx="1000125" cy="1000125"/>
                  <a:chOff x="6643702" y="4286256"/>
                  <a:chExt cx="1357322" cy="1428760"/>
                </a:xfrm>
              </p:grpSpPr>
              <p:sp>
                <p:nvSpPr>
                  <p:cNvPr id="6" name="Ellipse 5"/>
                  <p:cNvSpPr/>
                  <p:nvPr/>
                </p:nvSpPr>
                <p:spPr>
                  <a:xfrm>
                    <a:off x="6642559" y="4286198"/>
                    <a:ext cx="355363" cy="358926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nb-NO" sz="1800"/>
                  </a:p>
                </p:txBody>
              </p:sp>
              <p:sp>
                <p:nvSpPr>
                  <p:cNvPr id="7" name="Ellipse 6"/>
                  <p:cNvSpPr/>
                  <p:nvPr/>
                </p:nvSpPr>
                <p:spPr>
                  <a:xfrm>
                    <a:off x="7143810" y="4426954"/>
                    <a:ext cx="355363" cy="358926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nb-NO" sz="1800"/>
                  </a:p>
                </p:txBody>
              </p:sp>
              <p:sp>
                <p:nvSpPr>
                  <p:cNvPr id="8" name="Ellipse 7"/>
                  <p:cNvSpPr/>
                  <p:nvPr/>
                </p:nvSpPr>
                <p:spPr>
                  <a:xfrm>
                    <a:off x="6642559" y="4715502"/>
                    <a:ext cx="355363" cy="358926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nb-NO" sz="1800"/>
                  </a:p>
                </p:txBody>
              </p:sp>
              <p:sp>
                <p:nvSpPr>
                  <p:cNvPr id="9" name="Ellipse 8"/>
                  <p:cNvSpPr/>
                  <p:nvPr/>
                </p:nvSpPr>
                <p:spPr>
                  <a:xfrm>
                    <a:off x="7211142" y="4856258"/>
                    <a:ext cx="359105" cy="358926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nb-NO" sz="1800"/>
                  </a:p>
                </p:txBody>
              </p:sp>
              <p:cxnSp>
                <p:nvCxnSpPr>
                  <p:cNvPr id="10" name="Rett pil 9"/>
                  <p:cNvCxnSpPr>
                    <a:stCxn id="6" idx="6"/>
                    <a:endCxn id="7" idx="2"/>
                  </p:cNvCxnSpPr>
                  <p:nvPr/>
                </p:nvCxnSpPr>
                <p:spPr>
                  <a:xfrm>
                    <a:off x="6997922" y="4462143"/>
                    <a:ext cx="145888" cy="144275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Rett pil 10"/>
                  <p:cNvCxnSpPr>
                    <a:stCxn id="7" idx="4"/>
                    <a:endCxn id="9" idx="0"/>
                  </p:cNvCxnSpPr>
                  <p:nvPr/>
                </p:nvCxnSpPr>
                <p:spPr>
                  <a:xfrm rot="16200000" flipH="1">
                    <a:off x="7321841" y="4787402"/>
                    <a:ext cx="70378" cy="67332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Rett pil 11"/>
                  <p:cNvCxnSpPr>
                    <a:stCxn id="7" idx="3"/>
                    <a:endCxn id="8" idx="6"/>
                  </p:cNvCxnSpPr>
                  <p:nvPr/>
                </p:nvCxnSpPr>
                <p:spPr>
                  <a:xfrm rot="5400000">
                    <a:off x="7017875" y="4713145"/>
                    <a:ext cx="158349" cy="198257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Rett pil 12"/>
                  <p:cNvCxnSpPr>
                    <a:stCxn id="8" idx="6"/>
                    <a:endCxn id="9" idx="2"/>
                  </p:cNvCxnSpPr>
                  <p:nvPr/>
                </p:nvCxnSpPr>
                <p:spPr>
                  <a:xfrm>
                    <a:off x="6997922" y="4891446"/>
                    <a:ext cx="213220" cy="144275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79" name="Gruppe 69"/>
                  <p:cNvGrpSpPr>
                    <a:grpSpLocks/>
                  </p:cNvGrpSpPr>
                  <p:nvPr/>
                </p:nvGrpSpPr>
                <p:grpSpPr bwMode="auto">
                  <a:xfrm>
                    <a:off x="6930253" y="5143514"/>
                    <a:ext cx="355490" cy="571505"/>
                    <a:chOff x="6717201" y="5286388"/>
                    <a:chExt cx="924272" cy="1357322"/>
                  </a:xfrm>
                </p:grpSpPr>
                <p:sp>
                  <p:nvSpPr>
                    <p:cNvPr id="25" name="Ellipse 24"/>
                    <p:cNvSpPr/>
                    <p:nvPr/>
                  </p:nvSpPr>
                  <p:spPr>
                    <a:xfrm>
                      <a:off x="6708354" y="5289457"/>
                      <a:ext cx="350126" cy="359368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nb-NO" sz="1800"/>
                    </a:p>
                  </p:txBody>
                </p:sp>
                <p:sp>
                  <p:nvSpPr>
                    <p:cNvPr id="26" name="Ellipse 25"/>
                    <p:cNvSpPr/>
                    <p:nvPr/>
                  </p:nvSpPr>
                  <p:spPr>
                    <a:xfrm>
                      <a:off x="6708354" y="5790898"/>
                      <a:ext cx="350126" cy="359368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nb-NO" sz="1800"/>
                    </a:p>
                  </p:txBody>
                </p:sp>
                <p:sp>
                  <p:nvSpPr>
                    <p:cNvPr id="27" name="Ellipse 26"/>
                    <p:cNvSpPr/>
                    <p:nvPr/>
                  </p:nvSpPr>
                  <p:spPr>
                    <a:xfrm>
                      <a:off x="6708354" y="6283984"/>
                      <a:ext cx="350126" cy="35936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nb-NO" sz="1800"/>
                    </a:p>
                  </p:txBody>
                </p:sp>
                <p:sp>
                  <p:nvSpPr>
                    <p:cNvPr id="28" name="Ellipse 27"/>
                    <p:cNvSpPr/>
                    <p:nvPr/>
                  </p:nvSpPr>
                  <p:spPr>
                    <a:xfrm>
                      <a:off x="7282169" y="5790898"/>
                      <a:ext cx="350126" cy="359368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nb-NO" sz="1800"/>
                    </a:p>
                  </p:txBody>
                </p:sp>
                <p:cxnSp>
                  <p:nvCxnSpPr>
                    <p:cNvPr id="29" name="Rett pil 28"/>
                    <p:cNvCxnSpPr>
                      <a:stCxn id="25" idx="4"/>
                      <a:endCxn id="26" idx="0"/>
                    </p:cNvCxnSpPr>
                    <p:nvPr/>
                  </p:nvCxnSpPr>
                  <p:spPr>
                    <a:xfrm rot="5400000">
                      <a:off x="6812378" y="5719864"/>
                      <a:ext cx="142072" cy="0"/>
                    </a:xfrm>
                    <a:prstGeom prst="straightConnector1">
                      <a:avLst/>
                    </a:prstGeom>
                    <a:ln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Rett pil 29"/>
                    <p:cNvCxnSpPr>
                      <a:stCxn id="26" idx="4"/>
                      <a:endCxn id="27" idx="0"/>
                    </p:cNvCxnSpPr>
                    <p:nvPr/>
                  </p:nvCxnSpPr>
                  <p:spPr>
                    <a:xfrm rot="5400000">
                      <a:off x="6816559" y="6217125"/>
                      <a:ext cx="133717" cy="0"/>
                    </a:xfrm>
                    <a:prstGeom prst="straightConnector1">
                      <a:avLst/>
                    </a:prstGeom>
                    <a:ln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Rett pil 30"/>
                    <p:cNvCxnSpPr>
                      <a:stCxn id="26" idx="6"/>
                      <a:endCxn id="28" idx="2"/>
                    </p:cNvCxnSpPr>
                    <p:nvPr/>
                  </p:nvCxnSpPr>
                  <p:spPr>
                    <a:xfrm>
                      <a:off x="7058481" y="5966405"/>
                      <a:ext cx="223689" cy="0"/>
                    </a:xfrm>
                    <a:prstGeom prst="straightConnector1">
                      <a:avLst/>
                    </a:prstGeom>
                    <a:ln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0" name="Gruppe 70"/>
                  <p:cNvGrpSpPr>
                    <a:grpSpLocks/>
                  </p:cNvGrpSpPr>
                  <p:nvPr/>
                </p:nvGrpSpPr>
                <p:grpSpPr bwMode="auto">
                  <a:xfrm>
                    <a:off x="7643391" y="4572010"/>
                    <a:ext cx="357645" cy="571505"/>
                    <a:chOff x="6713961" y="5286388"/>
                    <a:chExt cx="929873" cy="1357322"/>
                  </a:xfrm>
                </p:grpSpPr>
                <p:sp>
                  <p:nvSpPr>
                    <p:cNvPr id="18" name="Ellipse 17"/>
                    <p:cNvSpPr/>
                    <p:nvPr/>
                  </p:nvSpPr>
                  <p:spPr>
                    <a:xfrm>
                      <a:off x="6679396" y="5284535"/>
                      <a:ext cx="389030" cy="35936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nb-NO" sz="1800"/>
                    </a:p>
                  </p:txBody>
                </p:sp>
                <p:sp>
                  <p:nvSpPr>
                    <p:cNvPr id="19" name="Ellipse 18"/>
                    <p:cNvSpPr/>
                    <p:nvPr/>
                  </p:nvSpPr>
                  <p:spPr>
                    <a:xfrm>
                      <a:off x="6679396" y="5785975"/>
                      <a:ext cx="389030" cy="35936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nb-NO" sz="1800"/>
                    </a:p>
                  </p:txBody>
                </p:sp>
                <p:sp>
                  <p:nvSpPr>
                    <p:cNvPr id="20" name="Ellipse 19"/>
                    <p:cNvSpPr/>
                    <p:nvPr/>
                  </p:nvSpPr>
                  <p:spPr>
                    <a:xfrm>
                      <a:off x="6679396" y="6287416"/>
                      <a:ext cx="389030" cy="35936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nb-NO" sz="1800"/>
                    </a:p>
                  </p:txBody>
                </p:sp>
                <p:sp>
                  <p:nvSpPr>
                    <p:cNvPr id="21" name="Ellipse 20"/>
                    <p:cNvSpPr/>
                    <p:nvPr/>
                  </p:nvSpPr>
                  <p:spPr>
                    <a:xfrm>
                      <a:off x="7282392" y="5785975"/>
                      <a:ext cx="359849" cy="35936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nb-NO" sz="1800"/>
                    </a:p>
                  </p:txBody>
                </p:sp>
                <p:cxnSp>
                  <p:nvCxnSpPr>
                    <p:cNvPr id="22" name="Rett pil 21"/>
                    <p:cNvCxnSpPr>
                      <a:stCxn id="18" idx="4"/>
                      <a:endCxn id="19" idx="0"/>
                    </p:cNvCxnSpPr>
                    <p:nvPr/>
                  </p:nvCxnSpPr>
                  <p:spPr>
                    <a:xfrm rot="5400000">
                      <a:off x="6812594" y="5714937"/>
                      <a:ext cx="142077" cy="0"/>
                    </a:xfrm>
                    <a:prstGeom prst="straightConnector1">
                      <a:avLst/>
                    </a:prstGeom>
                    <a:ln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Rett pil 22"/>
                    <p:cNvCxnSpPr>
                      <a:stCxn id="19" idx="4"/>
                      <a:endCxn id="20" idx="0"/>
                    </p:cNvCxnSpPr>
                    <p:nvPr/>
                  </p:nvCxnSpPr>
                  <p:spPr>
                    <a:xfrm rot="5400000">
                      <a:off x="6812594" y="6216377"/>
                      <a:ext cx="142077" cy="0"/>
                    </a:xfrm>
                    <a:prstGeom prst="straightConnector1">
                      <a:avLst/>
                    </a:prstGeom>
                    <a:ln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Rett pil 23"/>
                    <p:cNvCxnSpPr>
                      <a:stCxn id="19" idx="6"/>
                      <a:endCxn id="21" idx="2"/>
                    </p:cNvCxnSpPr>
                    <p:nvPr/>
                  </p:nvCxnSpPr>
                  <p:spPr>
                    <a:xfrm>
                      <a:off x="7068425" y="5961477"/>
                      <a:ext cx="213966" cy="0"/>
                    </a:xfrm>
                    <a:prstGeom prst="straightConnector1">
                      <a:avLst/>
                    </a:prstGeom>
                    <a:ln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6" name="Rett pil 15"/>
                  <p:cNvCxnSpPr>
                    <a:stCxn id="8" idx="5"/>
                    <a:endCxn id="25" idx="0"/>
                  </p:cNvCxnSpPr>
                  <p:nvPr/>
                </p:nvCxnSpPr>
                <p:spPr>
                  <a:xfrm rot="16200000" flipH="1">
                    <a:off x="6910270" y="5057151"/>
                    <a:ext cx="126680" cy="48628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Rett pil 16"/>
                  <p:cNvCxnSpPr>
                    <a:stCxn id="9" idx="7"/>
                    <a:endCxn id="18" idx="2"/>
                  </p:cNvCxnSpPr>
                  <p:nvPr/>
                </p:nvCxnSpPr>
                <p:spPr>
                  <a:xfrm rot="5400000" flipH="1" flipV="1">
                    <a:off x="7447639" y="4715363"/>
                    <a:ext cx="263917" cy="12344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67" name="AutoShape 38"/>
              <p:cNvSpPr>
                <a:spLocks noChangeArrowheads="1"/>
              </p:cNvSpPr>
              <p:nvPr/>
            </p:nvSpPr>
            <p:spPr bwMode="auto">
              <a:xfrm>
                <a:off x="1791" y="2705"/>
                <a:ext cx="136" cy="182"/>
              </a:xfrm>
              <a:prstGeom prst="flowChartMagneticDisk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>
                  <a:solidFill>
                    <a:srgbClr val="FFFFFF"/>
                  </a:solidFill>
                </a:endParaRPr>
              </a:p>
            </p:txBody>
          </p:sp>
          <p:sp>
            <p:nvSpPr>
              <p:cNvPr id="1068" name="AutoShape 39"/>
              <p:cNvSpPr>
                <a:spLocks noChangeArrowheads="1"/>
              </p:cNvSpPr>
              <p:nvPr/>
            </p:nvSpPr>
            <p:spPr bwMode="auto">
              <a:xfrm>
                <a:off x="1973" y="2750"/>
                <a:ext cx="136" cy="182"/>
              </a:xfrm>
              <a:prstGeom prst="flowChartMagneticDisk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45" name="Group 66"/>
            <p:cNvGrpSpPr>
              <a:grpSpLocks/>
            </p:cNvGrpSpPr>
            <p:nvPr/>
          </p:nvGrpSpPr>
          <p:grpSpPr bwMode="auto">
            <a:xfrm>
              <a:off x="431" y="2750"/>
              <a:ext cx="1042" cy="876"/>
              <a:chOff x="431" y="2750"/>
              <a:chExt cx="1042" cy="876"/>
            </a:xfrm>
          </p:grpSpPr>
          <p:grpSp>
            <p:nvGrpSpPr>
              <p:cNvPr id="1046" name="Group 67"/>
              <p:cNvGrpSpPr>
                <a:grpSpLocks/>
              </p:cNvGrpSpPr>
              <p:nvPr/>
            </p:nvGrpSpPr>
            <p:grpSpPr bwMode="auto">
              <a:xfrm>
                <a:off x="431" y="2750"/>
                <a:ext cx="635" cy="182"/>
                <a:chOff x="2699" y="300"/>
                <a:chExt cx="1315" cy="408"/>
              </a:xfrm>
            </p:grpSpPr>
            <p:sp>
              <p:nvSpPr>
                <p:cNvPr id="1059" name="Rectangle 68"/>
                <p:cNvSpPr>
                  <a:spLocks noChangeArrowheads="1"/>
                </p:cNvSpPr>
                <p:nvPr/>
              </p:nvSpPr>
              <p:spPr bwMode="auto">
                <a:xfrm>
                  <a:off x="3153" y="300"/>
                  <a:ext cx="408" cy="13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060" name="Rectangle 69"/>
                <p:cNvSpPr>
                  <a:spLocks noChangeArrowheads="1"/>
                </p:cNvSpPr>
                <p:nvPr/>
              </p:nvSpPr>
              <p:spPr bwMode="auto">
                <a:xfrm>
                  <a:off x="2699" y="572"/>
                  <a:ext cx="408" cy="13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061" name="Rectangle 70"/>
                <p:cNvSpPr>
                  <a:spLocks noChangeArrowheads="1"/>
                </p:cNvSpPr>
                <p:nvPr/>
              </p:nvSpPr>
              <p:spPr bwMode="auto">
                <a:xfrm>
                  <a:off x="3152" y="572"/>
                  <a:ext cx="408" cy="13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nb-NO" b="1"/>
                </a:p>
              </p:txBody>
            </p:sp>
            <p:sp>
              <p:nvSpPr>
                <p:cNvPr id="1062" name="Rectangle 71"/>
                <p:cNvSpPr>
                  <a:spLocks noChangeArrowheads="1"/>
                </p:cNvSpPr>
                <p:nvPr/>
              </p:nvSpPr>
              <p:spPr bwMode="auto">
                <a:xfrm>
                  <a:off x="3606" y="572"/>
                  <a:ext cx="408" cy="13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cxnSp>
              <p:nvCxnSpPr>
                <p:cNvPr id="1063" name="AutoShape 72"/>
                <p:cNvCxnSpPr>
                  <a:cxnSpLocks noChangeShapeType="1"/>
                  <a:stCxn id="1059" idx="2"/>
                  <a:endCxn id="1061" idx="0"/>
                </p:cNvCxnSpPr>
                <p:nvPr/>
              </p:nvCxnSpPr>
              <p:spPr bwMode="auto">
                <a:xfrm flipH="1">
                  <a:off x="3356" y="436"/>
                  <a:ext cx="1" cy="13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1064" name="AutoShape 73"/>
                <p:cNvCxnSpPr>
                  <a:cxnSpLocks noChangeShapeType="1"/>
                  <a:stCxn id="1059" idx="2"/>
                  <a:endCxn id="1060" idx="0"/>
                </p:cNvCxnSpPr>
                <p:nvPr/>
              </p:nvCxnSpPr>
              <p:spPr bwMode="auto">
                <a:xfrm rot="5400000">
                  <a:off x="3062" y="277"/>
                  <a:ext cx="136" cy="454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</p:cxnSp>
            <p:cxnSp>
              <p:nvCxnSpPr>
                <p:cNvPr id="1065" name="AutoShape 74"/>
                <p:cNvCxnSpPr>
                  <a:cxnSpLocks noChangeShapeType="1"/>
                  <a:stCxn id="1059" idx="2"/>
                  <a:endCxn id="1062" idx="0"/>
                </p:cNvCxnSpPr>
                <p:nvPr/>
              </p:nvCxnSpPr>
              <p:spPr bwMode="auto">
                <a:xfrm rot="16200000" flipH="1">
                  <a:off x="3516" y="277"/>
                  <a:ext cx="136" cy="453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</p:cxnSp>
          </p:grpSp>
          <p:grpSp>
            <p:nvGrpSpPr>
              <p:cNvPr id="1047" name="Group 75"/>
              <p:cNvGrpSpPr>
                <a:grpSpLocks/>
              </p:cNvGrpSpPr>
              <p:nvPr/>
            </p:nvGrpSpPr>
            <p:grpSpPr bwMode="auto">
              <a:xfrm>
                <a:off x="521" y="3249"/>
                <a:ext cx="952" cy="377"/>
                <a:chOff x="1066" y="1026"/>
                <a:chExt cx="2404" cy="1025"/>
              </a:xfrm>
            </p:grpSpPr>
            <p:sp>
              <p:nvSpPr>
                <p:cNvPr id="1048" name="Oval 76"/>
                <p:cNvSpPr>
                  <a:spLocks noChangeArrowheads="1"/>
                </p:cNvSpPr>
                <p:nvPr/>
              </p:nvSpPr>
              <p:spPr bwMode="auto">
                <a:xfrm>
                  <a:off x="1066" y="1071"/>
                  <a:ext cx="227" cy="227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049" name="Oval 77"/>
                <p:cNvSpPr>
                  <a:spLocks noChangeArrowheads="1"/>
                </p:cNvSpPr>
                <p:nvPr/>
              </p:nvSpPr>
              <p:spPr bwMode="auto">
                <a:xfrm>
                  <a:off x="2155" y="1570"/>
                  <a:ext cx="227" cy="227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050" name="Oval 78"/>
                <p:cNvSpPr>
                  <a:spLocks noChangeArrowheads="1"/>
                </p:cNvSpPr>
                <p:nvPr/>
              </p:nvSpPr>
              <p:spPr bwMode="auto">
                <a:xfrm>
                  <a:off x="1746" y="1026"/>
                  <a:ext cx="227" cy="227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051" name="Oval 79"/>
                <p:cNvSpPr>
                  <a:spLocks noChangeArrowheads="1"/>
                </p:cNvSpPr>
                <p:nvPr/>
              </p:nvSpPr>
              <p:spPr bwMode="auto">
                <a:xfrm>
                  <a:off x="2790" y="1162"/>
                  <a:ext cx="227" cy="227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052" name="Oval 80"/>
                <p:cNvSpPr>
                  <a:spLocks noChangeArrowheads="1"/>
                </p:cNvSpPr>
                <p:nvPr/>
              </p:nvSpPr>
              <p:spPr bwMode="auto">
                <a:xfrm>
                  <a:off x="3243" y="1661"/>
                  <a:ext cx="227" cy="227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cxnSp>
              <p:nvCxnSpPr>
                <p:cNvPr id="1053" name="AutoShape 81"/>
                <p:cNvCxnSpPr>
                  <a:cxnSpLocks noChangeShapeType="1"/>
                  <a:stCxn id="1048" idx="6"/>
                  <a:endCxn id="1050" idx="2"/>
                </p:cNvCxnSpPr>
                <p:nvPr/>
              </p:nvCxnSpPr>
              <p:spPr bwMode="auto">
                <a:xfrm flipV="1">
                  <a:off x="1293" y="1140"/>
                  <a:ext cx="453" cy="45"/>
                </a:xfrm>
                <a:prstGeom prst="straightConnector1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054" name="AutoShape 82"/>
                <p:cNvCxnSpPr>
                  <a:cxnSpLocks noChangeShapeType="1"/>
                  <a:stCxn id="1050" idx="6"/>
                  <a:endCxn id="1051" idx="2"/>
                </p:cNvCxnSpPr>
                <p:nvPr/>
              </p:nvCxnSpPr>
              <p:spPr bwMode="auto">
                <a:xfrm>
                  <a:off x="1973" y="1140"/>
                  <a:ext cx="817" cy="136"/>
                </a:xfrm>
                <a:prstGeom prst="straightConnector1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055" name="AutoShape 83"/>
                <p:cNvCxnSpPr>
                  <a:cxnSpLocks noChangeShapeType="1"/>
                  <a:stCxn id="1050" idx="4"/>
                  <a:endCxn id="1049" idx="1"/>
                </p:cNvCxnSpPr>
                <p:nvPr/>
              </p:nvCxnSpPr>
              <p:spPr bwMode="auto">
                <a:xfrm>
                  <a:off x="1860" y="1253"/>
                  <a:ext cx="328" cy="350"/>
                </a:xfrm>
                <a:prstGeom prst="straightConnector1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056" name="AutoShape 84"/>
                <p:cNvCxnSpPr>
                  <a:cxnSpLocks noChangeShapeType="1"/>
                  <a:stCxn id="1049" idx="6"/>
                  <a:endCxn id="1051" idx="3"/>
                </p:cNvCxnSpPr>
                <p:nvPr/>
              </p:nvCxnSpPr>
              <p:spPr bwMode="auto">
                <a:xfrm flipV="1">
                  <a:off x="2382" y="1356"/>
                  <a:ext cx="441" cy="328"/>
                </a:xfrm>
                <a:prstGeom prst="straightConnector1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057" name="AutoShape 85"/>
                <p:cNvCxnSpPr>
                  <a:cxnSpLocks noChangeShapeType="1"/>
                  <a:stCxn id="1051" idx="5"/>
                  <a:endCxn id="1052" idx="1"/>
                </p:cNvCxnSpPr>
                <p:nvPr/>
              </p:nvCxnSpPr>
              <p:spPr bwMode="auto">
                <a:xfrm>
                  <a:off x="2984" y="1356"/>
                  <a:ext cx="292" cy="338"/>
                </a:xfrm>
                <a:prstGeom prst="straightConnector1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1058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1862" y="1299"/>
                  <a:ext cx="422" cy="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nb-NO" sz="1600"/>
                </a:p>
              </p:txBody>
            </p:sp>
          </p:grpSp>
        </p:grpSp>
      </p:grpSp>
      <p:sp>
        <p:nvSpPr>
          <p:cNvPr id="58" name="Ellipse 57"/>
          <p:cNvSpPr>
            <a:spLocks noChangeArrowheads="1"/>
          </p:cNvSpPr>
          <p:nvPr/>
        </p:nvSpPr>
        <p:spPr bwMode="auto">
          <a:xfrm>
            <a:off x="2051050" y="1844675"/>
            <a:ext cx="4378325" cy="3522663"/>
          </a:xfrm>
          <a:prstGeom prst="ellipse">
            <a:avLst/>
          </a:prstGeom>
          <a:solidFill>
            <a:srgbClr val="FFFFFF">
              <a:alpha val="78038"/>
            </a:srgbClr>
          </a:solidFill>
          <a:ln w="25400" algn="ctr">
            <a:solidFill>
              <a:srgbClr val="1EA45E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b-NO" sz="3200"/>
              <a:t>-Arbeidsflyt</a:t>
            </a:r>
          </a:p>
          <a:p>
            <a:pPr algn="ctr"/>
            <a:r>
              <a:rPr lang="nb-NO" sz="3200"/>
              <a:t>   -Prosesstyring</a:t>
            </a:r>
          </a:p>
          <a:p>
            <a:pPr algn="ctr"/>
            <a:r>
              <a:rPr lang="nb-NO" sz="3200"/>
              <a:t>    -Oppgavestøtte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>Startpakke</a:t>
            </a:r>
            <a:endParaRPr lang="en-US" smtClean="0"/>
          </a:p>
        </p:txBody>
      </p:sp>
      <p:sp>
        <p:nvSpPr>
          <p:cNvPr id="7885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6562725" cy="4525963"/>
          </a:xfrm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nb-NO" sz="2200" smtClean="0"/>
              <a:t>FrameSolutions fra Computas AS</a:t>
            </a:r>
          </a:p>
          <a:p>
            <a:pPr lvl="1">
              <a:lnSpc>
                <a:spcPct val="90000"/>
              </a:lnSpc>
            </a:pPr>
            <a:r>
              <a:rPr lang="nb-NO" sz="2000" smtClean="0"/>
              <a:t>Rudimentær domenemodell</a:t>
            </a:r>
          </a:p>
          <a:p>
            <a:pPr lvl="2">
              <a:lnSpc>
                <a:spcPct val="90000"/>
              </a:lnSpc>
            </a:pPr>
            <a:r>
              <a:rPr lang="nb-NO" sz="2000" smtClean="0"/>
              <a:t>Arbeidsmappe – for samling av data, plan og utført arbeid for sentrale objekter</a:t>
            </a:r>
          </a:p>
          <a:p>
            <a:pPr lvl="1">
              <a:lnSpc>
                <a:spcPct val="90000"/>
              </a:lnSpc>
            </a:pPr>
            <a:r>
              <a:rPr lang="nb-NO" sz="2000" smtClean="0"/>
              <a:t>Innkurv og enkel arbeidsflytmodul for arbeidsoppgaver</a:t>
            </a:r>
          </a:p>
          <a:p>
            <a:pPr lvl="1">
              <a:lnSpc>
                <a:spcPct val="90000"/>
              </a:lnSpc>
            </a:pPr>
            <a:r>
              <a:rPr lang="nb-NO" sz="2000" smtClean="0"/>
              <a:t>Arbeidsoppgaver knyttet til oppgavestøtte</a:t>
            </a:r>
          </a:p>
          <a:p>
            <a:pPr lvl="2">
              <a:lnSpc>
                <a:spcPct val="90000"/>
              </a:lnSpc>
            </a:pPr>
            <a:r>
              <a:rPr lang="nb-NO" sz="2000" smtClean="0"/>
              <a:t>Detaljert modellering av hvordan den enkelte arbeidsoppgave skal utføres</a:t>
            </a:r>
          </a:p>
          <a:p>
            <a:pPr lvl="2">
              <a:lnSpc>
                <a:spcPct val="90000"/>
              </a:lnSpc>
            </a:pPr>
            <a:r>
              <a:rPr lang="nb-NO" sz="2000" smtClean="0"/>
              <a:t>Tilgang til den funksjonaliteten som trengs</a:t>
            </a:r>
          </a:p>
          <a:p>
            <a:pPr lvl="2">
              <a:lnSpc>
                <a:spcPct val="90000"/>
              </a:lnSpc>
            </a:pPr>
            <a:r>
              <a:rPr lang="nb-NO" sz="2000" smtClean="0"/>
              <a:t>Registrering av data og produksjon av dokumenter og videre arbeidsflyt som en integrert del av arbeidsprosessen</a:t>
            </a:r>
          </a:p>
          <a:p>
            <a:pPr lvl="2">
              <a:lnSpc>
                <a:spcPct val="90000"/>
              </a:lnSpc>
            </a:pPr>
            <a:r>
              <a:rPr lang="nb-NO" sz="2000" smtClean="0"/>
              <a:t>Veiledning</a:t>
            </a:r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nb-NO" sz="2000" smtClean="0"/>
          </a:p>
          <a:p>
            <a:pPr lvl="1">
              <a:lnSpc>
                <a:spcPct val="90000"/>
              </a:lnSpc>
            </a:pPr>
            <a:endParaRPr lang="nb-NO" sz="2000" smtClean="0"/>
          </a:p>
          <a:p>
            <a:pPr lvl="1">
              <a:lnSpc>
                <a:spcPct val="90000"/>
              </a:lnSpc>
            </a:pPr>
            <a:endParaRPr lang="nb-NO" sz="2000" smtClean="0"/>
          </a:p>
        </p:txBody>
      </p:sp>
      <p:pic>
        <p:nvPicPr>
          <p:cNvPr id="78852" name="Picture 2" descr="4strip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67650" y="1557338"/>
            <a:ext cx="1146175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nb-NO" smtClean="0"/>
              <a:t>Arbeidsflyt og -fremdrift</a:t>
            </a:r>
          </a:p>
        </p:txBody>
      </p:sp>
      <p:graphicFrame>
        <p:nvGraphicFramePr>
          <p:cNvPr id="70659" name="Object 2"/>
          <p:cNvGraphicFramePr>
            <a:graphicFrameLocks noChangeAspect="1"/>
          </p:cNvGraphicFramePr>
          <p:nvPr>
            <p:ph idx="4294967295"/>
          </p:nvPr>
        </p:nvGraphicFramePr>
        <p:xfrm>
          <a:off x="755650" y="1341438"/>
          <a:ext cx="6627813" cy="4525962"/>
        </p:xfrm>
        <a:graphic>
          <a:graphicData uri="http://schemas.openxmlformats.org/presentationml/2006/ole">
            <p:oleObj spid="_x0000_s70659" name="Visio" r:id="rId4" imgW="7479792" imgH="5108448" progId="Visio.Drawing.11">
              <p:embed/>
            </p:oleObj>
          </a:graphicData>
        </a:graphic>
      </p:graphicFrame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5508625" y="1254125"/>
            <a:ext cx="316865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>
                <a:solidFill>
                  <a:schemeClr val="folHlink"/>
                </a:solidFill>
              </a:rPr>
              <a:t>Arbeidsflyt - hvem får bruke hvilke brikker når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684213" y="4797425"/>
            <a:ext cx="3095625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>
                <a:solidFill>
                  <a:schemeClr val="folHlink"/>
                </a:solidFill>
              </a:rPr>
              <a:t>”Klassisk” IT-system -</a:t>
            </a:r>
            <a:r>
              <a:rPr lang="nb-NO"/>
              <a:t> </a:t>
            </a:r>
            <a:r>
              <a:rPr lang="nb-NO">
                <a:solidFill>
                  <a:schemeClr val="folHlink"/>
                </a:solidFill>
              </a:rPr>
              <a:t>produksjon av brikker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3348038" y="2781300"/>
            <a:ext cx="2736850" cy="15636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3200">
                <a:solidFill>
                  <a:schemeClr val="folHlink"/>
                </a:solidFill>
              </a:rPr>
              <a:t>Gi brukeren den brikken han skal ha</a:t>
            </a:r>
            <a:endParaRPr lang="en-US" sz="3200">
              <a:solidFill>
                <a:schemeClr val="folHlink"/>
              </a:solidFill>
            </a:endParaRPr>
          </a:p>
        </p:txBody>
      </p:sp>
      <p:grpSp>
        <p:nvGrpSpPr>
          <p:cNvPr id="70663" name="Group 11"/>
          <p:cNvGrpSpPr>
            <a:grpSpLocks/>
          </p:cNvGrpSpPr>
          <p:nvPr/>
        </p:nvGrpSpPr>
        <p:grpSpPr bwMode="auto">
          <a:xfrm>
            <a:off x="4356100" y="1341438"/>
            <a:ext cx="1008063" cy="288925"/>
            <a:chOff x="2699" y="300"/>
            <a:chExt cx="1315" cy="408"/>
          </a:xfrm>
        </p:grpSpPr>
        <p:sp>
          <p:nvSpPr>
            <p:cNvPr id="70664" name="Rectangle 12"/>
            <p:cNvSpPr>
              <a:spLocks noChangeArrowheads="1"/>
            </p:cNvSpPr>
            <p:nvPr/>
          </p:nvSpPr>
          <p:spPr bwMode="auto">
            <a:xfrm>
              <a:off x="3153" y="300"/>
              <a:ext cx="408" cy="136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0665" name="Rectangle 13"/>
            <p:cNvSpPr>
              <a:spLocks noChangeArrowheads="1"/>
            </p:cNvSpPr>
            <p:nvPr/>
          </p:nvSpPr>
          <p:spPr bwMode="auto">
            <a:xfrm>
              <a:off x="2699" y="572"/>
              <a:ext cx="408" cy="136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0666" name="Rectangle 14"/>
            <p:cNvSpPr>
              <a:spLocks noChangeArrowheads="1"/>
            </p:cNvSpPr>
            <p:nvPr/>
          </p:nvSpPr>
          <p:spPr bwMode="auto">
            <a:xfrm>
              <a:off x="3152" y="572"/>
              <a:ext cx="408" cy="136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 b="1"/>
            </a:p>
          </p:txBody>
        </p:sp>
        <p:sp>
          <p:nvSpPr>
            <p:cNvPr id="70667" name="Rectangle 15"/>
            <p:cNvSpPr>
              <a:spLocks noChangeArrowheads="1"/>
            </p:cNvSpPr>
            <p:nvPr/>
          </p:nvSpPr>
          <p:spPr bwMode="auto">
            <a:xfrm>
              <a:off x="3606" y="572"/>
              <a:ext cx="408" cy="136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cxnSp>
          <p:nvCxnSpPr>
            <p:cNvPr id="70668" name="AutoShape 16"/>
            <p:cNvCxnSpPr>
              <a:cxnSpLocks noChangeShapeType="1"/>
              <a:stCxn id="70664" idx="2"/>
              <a:endCxn id="70666" idx="0"/>
            </p:cNvCxnSpPr>
            <p:nvPr/>
          </p:nvCxnSpPr>
          <p:spPr bwMode="auto">
            <a:xfrm flipH="1">
              <a:off x="3356" y="436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0669" name="AutoShape 17"/>
            <p:cNvCxnSpPr>
              <a:cxnSpLocks noChangeShapeType="1"/>
              <a:stCxn id="70664" idx="2"/>
              <a:endCxn id="70665" idx="0"/>
            </p:cNvCxnSpPr>
            <p:nvPr/>
          </p:nvCxnSpPr>
          <p:spPr bwMode="auto">
            <a:xfrm rot="5400000">
              <a:off x="3062" y="277"/>
              <a:ext cx="136" cy="45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70670" name="AutoShape 18"/>
            <p:cNvCxnSpPr>
              <a:cxnSpLocks noChangeShapeType="1"/>
              <a:stCxn id="70664" idx="2"/>
              <a:endCxn id="70667" idx="0"/>
            </p:cNvCxnSpPr>
            <p:nvPr/>
          </p:nvCxnSpPr>
          <p:spPr bwMode="auto">
            <a:xfrm rot="16200000" flipH="1">
              <a:off x="3516" y="277"/>
              <a:ext cx="136" cy="45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</p:grp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9250" y="3433763"/>
            <a:ext cx="574675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 animBg="1"/>
      <p:bldP spid="107524" grpId="1" animBg="1"/>
      <p:bldP spid="107525" grpId="0" animBg="1"/>
      <p:bldP spid="107525" grpId="1" animBg="1"/>
      <p:bldP spid="1075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0" name="Group 2"/>
          <p:cNvGrpSpPr>
            <a:grpSpLocks/>
          </p:cNvGrpSpPr>
          <p:nvPr/>
        </p:nvGrpSpPr>
        <p:grpSpPr bwMode="auto">
          <a:xfrm>
            <a:off x="0" y="765175"/>
            <a:ext cx="3263900" cy="4970463"/>
            <a:chOff x="0" y="482"/>
            <a:chExt cx="2056" cy="3131"/>
          </a:xfrm>
        </p:grpSpPr>
        <p:pic>
          <p:nvPicPr>
            <p:cNvPr id="1044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482"/>
              <a:ext cx="2056" cy="2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52" name="Text Box 5"/>
            <p:cNvSpPr txBox="1">
              <a:spLocks noChangeArrowheads="1"/>
            </p:cNvSpPr>
            <p:nvPr/>
          </p:nvSpPr>
          <p:spPr bwMode="auto">
            <a:xfrm>
              <a:off x="0" y="3401"/>
              <a:ext cx="149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nb-NO" sz="1600" b="1">
                  <a:latin typeface="Arial" charset="0"/>
                </a:rPr>
                <a:t>Omfang og grunnlag</a:t>
              </a:r>
            </a:p>
          </p:txBody>
        </p:sp>
      </p:grpSp>
      <p:sp>
        <p:nvSpPr>
          <p:cNvPr id="104453" name="Text Box 28"/>
          <p:cNvSpPr txBox="1">
            <a:spLocks noChangeArrowheads="1"/>
          </p:cNvSpPr>
          <p:nvPr/>
        </p:nvSpPr>
        <p:spPr bwMode="auto">
          <a:xfrm>
            <a:off x="6804025" y="115888"/>
            <a:ext cx="1727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1600" b="1">
                <a:latin typeface="Arial" charset="0"/>
              </a:rPr>
              <a:t>Tilsynsrapport</a:t>
            </a:r>
          </a:p>
        </p:txBody>
      </p:sp>
      <p:sp>
        <p:nvSpPr>
          <p:cNvPr id="104454" name="Rectangle 2"/>
          <p:cNvSpPr>
            <a:spLocks noGrp="1"/>
          </p:cNvSpPr>
          <p:nvPr>
            <p:ph type="title" idx="4294967295"/>
          </p:nvPr>
        </p:nvSpPr>
        <p:spPr>
          <a:xfrm>
            <a:off x="179388" y="188913"/>
            <a:ext cx="5688012" cy="719137"/>
          </a:xfrm>
        </p:spPr>
        <p:txBody>
          <a:bodyPr/>
          <a:lstStyle/>
          <a:p>
            <a:r>
              <a:rPr lang="nb-NO" smtClean="0"/>
              <a:t>Kjerneløp i tilsyn</a:t>
            </a:r>
          </a:p>
        </p:txBody>
      </p:sp>
      <p:grpSp>
        <p:nvGrpSpPr>
          <p:cNvPr id="104455" name="Group 7"/>
          <p:cNvGrpSpPr>
            <a:grpSpLocks/>
          </p:cNvGrpSpPr>
          <p:nvPr/>
        </p:nvGrpSpPr>
        <p:grpSpPr bwMode="auto">
          <a:xfrm>
            <a:off x="952500" y="1014413"/>
            <a:ext cx="3636963" cy="5241925"/>
            <a:chOff x="600" y="639"/>
            <a:chExt cx="2291" cy="3302"/>
          </a:xfrm>
        </p:grpSpPr>
        <p:sp>
          <p:nvSpPr>
            <p:cNvPr id="104456" name="Text Box 10"/>
            <p:cNvSpPr txBox="1">
              <a:spLocks noChangeArrowheads="1"/>
            </p:cNvSpPr>
            <p:nvPr/>
          </p:nvSpPr>
          <p:spPr bwMode="auto">
            <a:xfrm>
              <a:off x="1444" y="3565"/>
              <a:ext cx="11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nb-NO" sz="1600" b="1">
                  <a:latin typeface="Arial" charset="0"/>
                </a:rPr>
                <a:t>Kravpunktliste</a:t>
              </a:r>
            </a:p>
          </p:txBody>
        </p:sp>
        <p:pic>
          <p:nvPicPr>
            <p:cNvPr id="1044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" y="639"/>
              <a:ext cx="2291" cy="2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58" name="AutoShape 32"/>
            <p:cNvSpPr>
              <a:spLocks noChangeArrowheads="1"/>
            </p:cNvSpPr>
            <p:nvPr/>
          </p:nvSpPr>
          <p:spPr bwMode="auto">
            <a:xfrm rot="21005172" flipV="1">
              <a:off x="702" y="3566"/>
              <a:ext cx="656" cy="3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3 w 21600"/>
                <a:gd name="T13" fmla="*/ 4954 h 21600"/>
                <a:gd name="T14" fmla="*/ 20382 w 21600"/>
                <a:gd name="T15" fmla="*/ 7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16" y="0"/>
                  </a:lnTo>
                  <a:lnTo>
                    <a:pt x="15116" y="4945"/>
                  </a:lnTo>
                  <a:lnTo>
                    <a:pt x="12427" y="4945"/>
                  </a:lnTo>
                  <a:cubicBezTo>
                    <a:pt x="5564" y="4945"/>
                    <a:pt x="0" y="8174"/>
                    <a:pt x="0" y="12158"/>
                  </a:cubicBezTo>
                  <a:lnTo>
                    <a:pt x="0" y="21600"/>
                  </a:lnTo>
                  <a:lnTo>
                    <a:pt x="2318" y="21600"/>
                  </a:lnTo>
                  <a:lnTo>
                    <a:pt x="2318" y="12158"/>
                  </a:lnTo>
                  <a:cubicBezTo>
                    <a:pt x="2318" y="9427"/>
                    <a:pt x="6844" y="7213"/>
                    <a:pt x="12427" y="7213"/>
                  </a:cubicBezTo>
                  <a:lnTo>
                    <a:pt x="15116" y="7213"/>
                  </a:lnTo>
                  <a:lnTo>
                    <a:pt x="15116" y="12158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104459" name="Group 11"/>
          <p:cNvGrpSpPr>
            <a:grpSpLocks/>
          </p:cNvGrpSpPr>
          <p:nvPr/>
        </p:nvGrpSpPr>
        <p:grpSpPr bwMode="auto">
          <a:xfrm>
            <a:off x="2589213" y="1298575"/>
            <a:ext cx="3795712" cy="5289550"/>
            <a:chOff x="1631" y="818"/>
            <a:chExt cx="2391" cy="3332"/>
          </a:xfrm>
        </p:grpSpPr>
        <p:sp>
          <p:nvSpPr>
            <p:cNvPr id="104460" name="Text Box 15"/>
            <p:cNvSpPr txBox="1">
              <a:spLocks noChangeArrowheads="1"/>
            </p:cNvSpPr>
            <p:nvPr/>
          </p:nvSpPr>
          <p:spPr bwMode="auto">
            <a:xfrm>
              <a:off x="2562" y="3748"/>
              <a:ext cx="113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nb-NO" sz="1600" b="1">
                  <a:latin typeface="Arial" charset="0"/>
                </a:rPr>
                <a:t>Observasjoner</a:t>
              </a:r>
            </a:p>
          </p:txBody>
        </p:sp>
        <p:sp>
          <p:nvSpPr>
            <p:cNvPr id="104461" name="AutoShape 33"/>
            <p:cNvSpPr>
              <a:spLocks noChangeArrowheads="1"/>
            </p:cNvSpPr>
            <p:nvPr/>
          </p:nvSpPr>
          <p:spPr bwMode="auto">
            <a:xfrm rot="21005172" flipV="1">
              <a:off x="1926" y="3775"/>
              <a:ext cx="656" cy="3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3 w 21600"/>
                <a:gd name="T13" fmla="*/ 4954 h 21600"/>
                <a:gd name="T14" fmla="*/ 20382 w 21600"/>
                <a:gd name="T15" fmla="*/ 7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16" y="0"/>
                  </a:lnTo>
                  <a:lnTo>
                    <a:pt x="15116" y="4945"/>
                  </a:lnTo>
                  <a:lnTo>
                    <a:pt x="12427" y="4945"/>
                  </a:lnTo>
                  <a:cubicBezTo>
                    <a:pt x="5564" y="4945"/>
                    <a:pt x="0" y="8174"/>
                    <a:pt x="0" y="12158"/>
                  </a:cubicBezTo>
                  <a:lnTo>
                    <a:pt x="0" y="21600"/>
                  </a:lnTo>
                  <a:lnTo>
                    <a:pt x="2318" y="21600"/>
                  </a:lnTo>
                  <a:lnTo>
                    <a:pt x="2318" y="12158"/>
                  </a:lnTo>
                  <a:cubicBezTo>
                    <a:pt x="2318" y="9427"/>
                    <a:pt x="6844" y="7213"/>
                    <a:pt x="12427" y="7213"/>
                  </a:cubicBezTo>
                  <a:lnTo>
                    <a:pt x="15116" y="7213"/>
                  </a:lnTo>
                  <a:lnTo>
                    <a:pt x="15116" y="12158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31" y="818"/>
              <a:ext cx="2391" cy="2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04463" name="Group 15"/>
          <p:cNvGrpSpPr>
            <a:grpSpLocks/>
          </p:cNvGrpSpPr>
          <p:nvPr/>
        </p:nvGrpSpPr>
        <p:grpSpPr bwMode="auto">
          <a:xfrm>
            <a:off x="4932363" y="1557338"/>
            <a:ext cx="3862387" cy="5300662"/>
            <a:chOff x="3107" y="981"/>
            <a:chExt cx="2433" cy="3339"/>
          </a:xfrm>
        </p:grpSpPr>
        <p:sp>
          <p:nvSpPr>
            <p:cNvPr id="104464" name="AutoShape 34"/>
            <p:cNvSpPr>
              <a:spLocks noChangeArrowheads="1"/>
            </p:cNvSpPr>
            <p:nvPr/>
          </p:nvSpPr>
          <p:spPr bwMode="auto">
            <a:xfrm rot="21005172" flipV="1">
              <a:off x="3151" y="3945"/>
              <a:ext cx="656" cy="3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3 w 21600"/>
                <a:gd name="T13" fmla="*/ 4954 h 21600"/>
                <a:gd name="T14" fmla="*/ 20382 w 21600"/>
                <a:gd name="T15" fmla="*/ 7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16" y="0"/>
                  </a:lnTo>
                  <a:lnTo>
                    <a:pt x="15116" y="4945"/>
                  </a:lnTo>
                  <a:lnTo>
                    <a:pt x="12427" y="4945"/>
                  </a:lnTo>
                  <a:cubicBezTo>
                    <a:pt x="5564" y="4945"/>
                    <a:pt x="0" y="8174"/>
                    <a:pt x="0" y="12158"/>
                  </a:cubicBezTo>
                  <a:lnTo>
                    <a:pt x="0" y="21600"/>
                  </a:lnTo>
                  <a:lnTo>
                    <a:pt x="2318" y="21600"/>
                  </a:lnTo>
                  <a:lnTo>
                    <a:pt x="2318" y="12158"/>
                  </a:lnTo>
                  <a:cubicBezTo>
                    <a:pt x="2318" y="9427"/>
                    <a:pt x="6844" y="7213"/>
                    <a:pt x="12427" y="7213"/>
                  </a:cubicBezTo>
                  <a:lnTo>
                    <a:pt x="15116" y="7213"/>
                  </a:lnTo>
                  <a:lnTo>
                    <a:pt x="15116" y="12158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465" name="Text Box 20"/>
            <p:cNvSpPr txBox="1">
              <a:spLocks noChangeArrowheads="1"/>
            </p:cNvSpPr>
            <p:nvPr/>
          </p:nvSpPr>
          <p:spPr bwMode="auto">
            <a:xfrm>
              <a:off x="3651" y="3893"/>
              <a:ext cx="11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nb-NO" sz="1600" b="1">
                  <a:latin typeface="Arial" charset="0"/>
                </a:rPr>
                <a:t>Forv. oppfølging</a:t>
              </a:r>
            </a:p>
          </p:txBody>
        </p:sp>
        <p:pic>
          <p:nvPicPr>
            <p:cNvPr id="104466" name="Picture 1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07" y="981"/>
              <a:ext cx="2433" cy="2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4467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2163" y="153988"/>
            <a:ext cx="7561262" cy="6551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62888" y="1484313"/>
            <a:ext cx="1169987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/>
            </a:r>
            <a:br>
              <a:rPr lang="nb-NO" smtClean="0"/>
            </a:br>
            <a:r>
              <a:rPr lang="nb-NO" smtClean="0"/>
              <a:t>Eksempel</a:t>
            </a:r>
            <a:endParaRPr lang="en-US" smtClean="0"/>
          </a:p>
        </p:txBody>
      </p:sp>
      <p:sp>
        <p:nvSpPr>
          <p:cNvPr id="9421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smtClean="0"/>
              <a:t>Bedrift A driver med</a:t>
            </a:r>
          </a:p>
          <a:p>
            <a:pPr lvl="1"/>
            <a:r>
              <a:rPr lang="nb-NO" smtClean="0"/>
              <a:t>Storfehold</a:t>
            </a:r>
          </a:p>
          <a:p>
            <a:pPr lvl="1"/>
            <a:r>
              <a:rPr lang="nb-NO" smtClean="0"/>
              <a:t>Fjørfehold</a:t>
            </a:r>
          </a:p>
          <a:p>
            <a:pPr lvl="1"/>
            <a:r>
              <a:rPr lang="nb-NO" smtClean="0"/>
              <a:t>Gårdsutsalg</a:t>
            </a:r>
          </a:p>
          <a:p>
            <a:pPr lvl="1"/>
            <a:r>
              <a:rPr lang="nb-NO" smtClean="0"/>
              <a:t>Kafé</a:t>
            </a:r>
          </a:p>
          <a:p>
            <a:pPr lvl="1"/>
            <a:r>
              <a:rPr lang="nb-NO" smtClean="0"/>
              <a:t>Eget vannforsyningssystem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/>
            </a:r>
            <a:br>
              <a:rPr lang="nb-NO" smtClean="0"/>
            </a:br>
            <a:r>
              <a:rPr lang="nb-NO" smtClean="0"/>
              <a:t>Eksempel</a:t>
            </a:r>
            <a:endParaRPr lang="en-US" smtClean="0"/>
          </a:p>
        </p:txBody>
      </p:sp>
      <p:sp>
        <p:nvSpPr>
          <p:cNvPr id="9523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smtClean="0"/>
              <a:t>Bedrift A driver med</a:t>
            </a:r>
          </a:p>
          <a:p>
            <a:pPr lvl="1"/>
            <a:r>
              <a:rPr lang="nb-NO" smtClean="0"/>
              <a:t>Storfehold</a:t>
            </a:r>
          </a:p>
          <a:p>
            <a:pPr lvl="1"/>
            <a:r>
              <a:rPr lang="nb-NO" smtClean="0">
                <a:solidFill>
                  <a:srgbClr val="B3B4B0"/>
                </a:solidFill>
              </a:rPr>
              <a:t>Fjørfehold</a:t>
            </a:r>
          </a:p>
          <a:p>
            <a:pPr lvl="1"/>
            <a:r>
              <a:rPr lang="nb-NO" smtClean="0">
                <a:solidFill>
                  <a:srgbClr val="B3B4B0"/>
                </a:solidFill>
              </a:rPr>
              <a:t>Gårdssutsalg</a:t>
            </a:r>
          </a:p>
          <a:p>
            <a:pPr lvl="1"/>
            <a:r>
              <a:rPr lang="nb-NO" smtClean="0">
                <a:solidFill>
                  <a:srgbClr val="B3B4B0"/>
                </a:solidFill>
              </a:rPr>
              <a:t>Kafé</a:t>
            </a:r>
          </a:p>
          <a:p>
            <a:pPr lvl="1"/>
            <a:r>
              <a:rPr lang="nb-NO" smtClean="0">
                <a:solidFill>
                  <a:srgbClr val="B3B4B0"/>
                </a:solidFill>
              </a:rPr>
              <a:t>Eget vannforsyningssystem</a:t>
            </a:r>
          </a:p>
          <a:p>
            <a:pPr lvl="1"/>
            <a:endParaRPr lang="en-US" smtClean="0"/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5392738" y="1296988"/>
            <a:ext cx="2955925" cy="1292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b-NO" sz="2600">
                <a:latin typeface="Arial" charset="0"/>
              </a:rPr>
              <a:t>Data: </a:t>
            </a:r>
          </a:p>
          <a:p>
            <a:pPr>
              <a:buFontTx/>
              <a:buChar char="•"/>
            </a:pPr>
            <a:r>
              <a:rPr lang="nb-NO" sz="2600">
                <a:latin typeface="Arial" charset="0"/>
              </a:rPr>
              <a:t>melkeproduksjon</a:t>
            </a:r>
          </a:p>
          <a:p>
            <a:pPr>
              <a:buFontTx/>
              <a:buChar char="•"/>
            </a:pPr>
            <a:r>
              <a:rPr lang="nb-NO" sz="2600">
                <a:latin typeface="Arial" charset="0"/>
              </a:rPr>
              <a:t>fjøs, madrasser,...</a:t>
            </a:r>
            <a:endParaRPr lang="en-US" sz="2600">
              <a:latin typeface="Arial" charset="0"/>
            </a:endParaRP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4787900" y="2636838"/>
            <a:ext cx="4165600" cy="1292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b-NO" sz="2600">
                <a:latin typeface="Arial" charset="0"/>
              </a:rPr>
              <a:t>Regelverk: </a:t>
            </a:r>
          </a:p>
          <a:p>
            <a:pPr>
              <a:buFontTx/>
              <a:buChar char="•"/>
            </a:pPr>
            <a:r>
              <a:rPr lang="nb-NO" sz="2600">
                <a:latin typeface="Arial" charset="0"/>
              </a:rPr>
              <a:t>Forskrift om hold av storfe</a:t>
            </a:r>
          </a:p>
          <a:p>
            <a:pPr>
              <a:buFontTx/>
              <a:buChar char="•"/>
            </a:pPr>
            <a:r>
              <a:rPr lang="nb-NO" sz="2600">
                <a:latin typeface="Arial" charset="0"/>
              </a:rPr>
              <a:t>Forskrift om velferd for dyr</a:t>
            </a:r>
            <a:endParaRPr lang="en-US" sz="2600">
              <a:latin typeface="Arial" charset="0"/>
            </a:endParaRPr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713" y="4071938"/>
            <a:ext cx="28479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animBg="1"/>
      <p:bldP spid="778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/>
          </p:cNvSpPr>
          <p:nvPr>
            <p:ph type="title" idx="4294967295"/>
          </p:nvPr>
        </p:nvSpPr>
        <p:spPr>
          <a:xfrm>
            <a:off x="466725" y="260350"/>
            <a:ext cx="6829425" cy="1143000"/>
          </a:xfrm>
        </p:spPr>
        <p:txBody>
          <a:bodyPr/>
          <a:lstStyle/>
          <a:p>
            <a:r>
              <a:rPr lang="nb-NO" smtClean="0"/>
              <a:t/>
            </a:r>
            <a:br>
              <a:rPr lang="nb-NO" smtClean="0"/>
            </a:br>
            <a:r>
              <a:rPr lang="nb-NO" smtClean="0"/>
              <a:t>Eksempel</a:t>
            </a:r>
            <a:endParaRPr lang="en-US" smtClean="0"/>
          </a:p>
        </p:txBody>
      </p:sp>
      <p:sp>
        <p:nvSpPr>
          <p:cNvPr id="9625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smtClean="0"/>
              <a:t>Bedrift A driver med</a:t>
            </a:r>
          </a:p>
          <a:p>
            <a:pPr lvl="1"/>
            <a:r>
              <a:rPr lang="nb-NO" smtClean="0">
                <a:solidFill>
                  <a:srgbClr val="B3B4B0"/>
                </a:solidFill>
              </a:rPr>
              <a:t>Storfehold</a:t>
            </a:r>
          </a:p>
          <a:p>
            <a:pPr lvl="1"/>
            <a:r>
              <a:rPr lang="nb-NO" smtClean="0">
                <a:solidFill>
                  <a:srgbClr val="B3B4B0"/>
                </a:solidFill>
              </a:rPr>
              <a:t>Fjørfehold</a:t>
            </a:r>
          </a:p>
          <a:p>
            <a:pPr lvl="1"/>
            <a:r>
              <a:rPr lang="nb-NO" smtClean="0">
                <a:solidFill>
                  <a:srgbClr val="B3B4B0"/>
                </a:solidFill>
              </a:rPr>
              <a:t>Gårdsutsalg</a:t>
            </a:r>
          </a:p>
          <a:p>
            <a:pPr lvl="1"/>
            <a:r>
              <a:rPr lang="nb-NO" smtClean="0">
                <a:solidFill>
                  <a:srgbClr val="B3B4B0"/>
                </a:solidFill>
              </a:rPr>
              <a:t>Kafé</a:t>
            </a:r>
          </a:p>
          <a:p>
            <a:pPr lvl="1"/>
            <a:r>
              <a:rPr lang="nb-NO" smtClean="0"/>
              <a:t>Eget vannforsyningssystem</a:t>
            </a:r>
          </a:p>
          <a:p>
            <a:pPr lvl="1"/>
            <a:endParaRPr lang="en-US" smtClean="0"/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5395913" y="1296988"/>
            <a:ext cx="2701925" cy="1292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b-NO" sz="2600">
                <a:latin typeface="Arial" charset="0"/>
              </a:rPr>
              <a:t>Data: </a:t>
            </a:r>
          </a:p>
          <a:p>
            <a:pPr>
              <a:buFontTx/>
              <a:buChar char="•"/>
            </a:pPr>
            <a:r>
              <a:rPr lang="nb-NO" sz="2600">
                <a:latin typeface="Arial" charset="0"/>
              </a:rPr>
              <a:t>Vannbehandling</a:t>
            </a:r>
          </a:p>
          <a:p>
            <a:pPr>
              <a:buFontTx/>
              <a:buChar char="•"/>
            </a:pPr>
            <a:r>
              <a:rPr lang="nb-NO" sz="2600">
                <a:latin typeface="Arial" charset="0"/>
              </a:rPr>
              <a:t>ledningsnett,...</a:t>
            </a:r>
            <a:endParaRPr lang="en-US" sz="2600">
              <a:latin typeface="Arial" charset="0"/>
            </a:endParaRP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4787900" y="2636838"/>
            <a:ext cx="3578225" cy="89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b-NO" sz="2600">
                <a:latin typeface="Arial" charset="0"/>
              </a:rPr>
              <a:t>Regelverk: </a:t>
            </a:r>
          </a:p>
          <a:p>
            <a:pPr>
              <a:buFontTx/>
              <a:buChar char="•"/>
            </a:pPr>
            <a:r>
              <a:rPr lang="nb-NO" sz="2600">
                <a:latin typeface="Arial" charset="0"/>
              </a:rPr>
              <a:t>Drikkevannsforskriften</a:t>
            </a:r>
            <a:endParaRPr lang="en-US" sz="2600">
              <a:latin typeface="Arial" charset="0"/>
            </a:endParaRP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0838" y="4068763"/>
            <a:ext cx="28479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animBg="1"/>
      <p:bldP spid="7885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>Fra web til tilsyn – generell flyt</a:t>
            </a:r>
          </a:p>
        </p:txBody>
      </p:sp>
      <p:sp>
        <p:nvSpPr>
          <p:cNvPr id="17" name="Avrundet rektangel 16"/>
          <p:cNvSpPr/>
          <p:nvPr/>
        </p:nvSpPr>
        <p:spPr>
          <a:xfrm>
            <a:off x="635000" y="1909763"/>
            <a:ext cx="1500188" cy="85725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50800" dist="508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nb-NO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Registrer skjema på web</a:t>
            </a:r>
          </a:p>
        </p:txBody>
      </p:sp>
      <p:grpSp>
        <p:nvGrpSpPr>
          <p:cNvPr id="2" name="Gruppe 36"/>
          <p:cNvGrpSpPr>
            <a:grpSpLocks/>
          </p:cNvGrpSpPr>
          <p:nvPr/>
        </p:nvGrpSpPr>
        <p:grpSpPr bwMode="auto">
          <a:xfrm>
            <a:off x="2135188" y="1909763"/>
            <a:ext cx="2376487" cy="857250"/>
            <a:chOff x="1928794" y="1714488"/>
            <a:chExt cx="2375314" cy="857256"/>
          </a:xfrm>
        </p:grpSpPr>
        <p:sp>
          <p:nvSpPr>
            <p:cNvPr id="19" name="Avrundet rektangel 18"/>
            <p:cNvSpPr/>
            <p:nvPr/>
          </p:nvSpPr>
          <p:spPr>
            <a:xfrm>
              <a:off x="2804661" y="1714488"/>
              <a:ext cx="1499447" cy="857256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effectLst>
              <a:outerShdw blurRad="50800" dist="50800" dir="5400000" algn="ctr" rotWithShape="0">
                <a:srgbClr val="000000">
                  <a:alpha val="5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nb-NO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Oppgave for mottak av melding</a:t>
              </a:r>
            </a:p>
          </p:txBody>
        </p:sp>
        <p:cxnSp>
          <p:nvCxnSpPr>
            <p:cNvPr id="28" name="Rett pil 27"/>
            <p:cNvCxnSpPr>
              <a:stCxn id="17" idx="3"/>
              <a:endCxn id="19" idx="1"/>
            </p:cNvCxnSpPr>
            <p:nvPr/>
          </p:nvCxnSpPr>
          <p:spPr>
            <a:xfrm flipV="1">
              <a:off x="1928794" y="2143116"/>
              <a:ext cx="875867" cy="111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e 37"/>
          <p:cNvGrpSpPr>
            <a:grpSpLocks/>
          </p:cNvGrpSpPr>
          <p:nvPr/>
        </p:nvGrpSpPr>
        <p:grpSpPr bwMode="auto">
          <a:xfrm>
            <a:off x="3011488" y="2779713"/>
            <a:ext cx="1500187" cy="1773237"/>
            <a:chOff x="2803910" y="2583424"/>
            <a:chExt cx="1500198" cy="1774270"/>
          </a:xfrm>
        </p:grpSpPr>
        <p:sp>
          <p:nvSpPr>
            <p:cNvPr id="20" name="Avrundet rektangel 19"/>
            <p:cNvSpPr/>
            <p:nvPr/>
          </p:nvSpPr>
          <p:spPr>
            <a:xfrm>
              <a:off x="2803910" y="3499945"/>
              <a:ext cx="1500198" cy="857749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effectLst>
              <a:outerShdw blurRad="50800" dist="50800" dir="5400000" algn="ctr" rotWithShape="0">
                <a:srgbClr val="000000">
                  <a:alpha val="5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nb-NO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Vurdere innkommet melding</a:t>
              </a:r>
            </a:p>
          </p:txBody>
        </p:sp>
        <p:cxnSp>
          <p:nvCxnSpPr>
            <p:cNvPr id="30" name="Rett pil 29"/>
            <p:cNvCxnSpPr>
              <a:stCxn id="19" idx="2"/>
              <a:endCxn id="20" idx="0"/>
            </p:cNvCxnSpPr>
            <p:nvPr/>
          </p:nvCxnSpPr>
          <p:spPr>
            <a:xfrm rot="5400000">
              <a:off x="3094954" y="3041685"/>
              <a:ext cx="91811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e 38"/>
          <p:cNvGrpSpPr>
            <a:grpSpLocks/>
          </p:cNvGrpSpPr>
          <p:nvPr/>
        </p:nvGrpSpPr>
        <p:grpSpPr bwMode="auto">
          <a:xfrm>
            <a:off x="4511675" y="3052763"/>
            <a:ext cx="3732213" cy="2143125"/>
            <a:chOff x="4304108" y="2857496"/>
            <a:chExt cx="3732635" cy="2143140"/>
          </a:xfrm>
        </p:grpSpPr>
        <p:grpSp>
          <p:nvGrpSpPr>
            <p:cNvPr id="97291" name="Gruppe 24"/>
            <p:cNvGrpSpPr>
              <a:grpSpLocks/>
            </p:cNvGrpSpPr>
            <p:nvPr/>
          </p:nvGrpSpPr>
          <p:grpSpPr bwMode="auto">
            <a:xfrm>
              <a:off x="5179223" y="2857496"/>
              <a:ext cx="2857520" cy="2143140"/>
              <a:chOff x="5179223" y="2857496"/>
              <a:chExt cx="2857520" cy="2143140"/>
            </a:xfrm>
          </p:grpSpPr>
          <p:sp>
            <p:nvSpPr>
              <p:cNvPr id="21" name="Avrundet rektangel 20"/>
              <p:cNvSpPr/>
              <p:nvPr/>
            </p:nvSpPr>
            <p:spPr>
              <a:xfrm>
                <a:off x="5178920" y="2857496"/>
                <a:ext cx="2857823" cy="571504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effectLst>
                <a:outerShdw blurRad="50800" dist="50800" dir="5400000" algn="ctr" rotWithShape="0">
                  <a:srgbClr val="000000">
                    <a:alpha val="5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nb-NO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Saksbehandling</a:t>
                </a:r>
              </a:p>
            </p:txBody>
          </p:sp>
          <p:sp>
            <p:nvSpPr>
              <p:cNvPr id="22" name="Avrundet rektangel 21"/>
              <p:cNvSpPr/>
              <p:nvPr/>
            </p:nvSpPr>
            <p:spPr>
              <a:xfrm>
                <a:off x="5183683" y="3643313"/>
                <a:ext cx="2848297" cy="571504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effectLst>
                <a:outerShdw blurRad="50800" dist="50800" dir="5400000" algn="ctr" rotWithShape="0">
                  <a:srgbClr val="000000">
                    <a:alpha val="5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nb-NO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Inspeksjon / prøvetaking</a:t>
                </a:r>
              </a:p>
            </p:txBody>
          </p:sp>
          <p:sp>
            <p:nvSpPr>
              <p:cNvPr id="24" name="Avrundet rektangel 23"/>
              <p:cNvSpPr/>
              <p:nvPr/>
            </p:nvSpPr>
            <p:spPr>
              <a:xfrm>
                <a:off x="5178920" y="4429132"/>
                <a:ext cx="2857823" cy="571504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effectLst>
                <a:outerShdw blurRad="50800" dist="50800" dir="5400000" algn="ctr" rotWithShape="0">
                  <a:srgbClr val="000000">
                    <a:alpha val="5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nb-NO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Avslutte direkte</a:t>
                </a:r>
              </a:p>
            </p:txBody>
          </p:sp>
        </p:grpSp>
        <p:cxnSp>
          <p:nvCxnSpPr>
            <p:cNvPr id="32" name="Rett pil 31"/>
            <p:cNvCxnSpPr>
              <a:stCxn id="20" idx="3"/>
              <a:endCxn id="21" idx="1"/>
            </p:cNvCxnSpPr>
            <p:nvPr/>
          </p:nvCxnSpPr>
          <p:spPr>
            <a:xfrm flipV="1">
              <a:off x="4304108" y="3143248"/>
              <a:ext cx="874812" cy="7969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tt pil 33"/>
            <p:cNvCxnSpPr>
              <a:stCxn id="20" idx="3"/>
              <a:endCxn id="22" idx="1"/>
            </p:cNvCxnSpPr>
            <p:nvPr/>
          </p:nvCxnSpPr>
          <p:spPr>
            <a:xfrm flipV="1">
              <a:off x="4304108" y="3929065"/>
              <a:ext cx="879574" cy="111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ett pil 35"/>
            <p:cNvCxnSpPr>
              <a:stCxn id="20" idx="3"/>
              <a:endCxn id="24" idx="1"/>
            </p:cNvCxnSpPr>
            <p:nvPr/>
          </p:nvCxnSpPr>
          <p:spPr>
            <a:xfrm>
              <a:off x="4304108" y="3940179"/>
              <a:ext cx="874812" cy="77470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  <p:pic>
        <p:nvPicPr>
          <p:cNvPr id="9830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96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landskap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1557338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1" name="Rectangle 2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nb-NO" smtClean="0"/>
              <a:t>Integrert oppgavestøtte	</a:t>
            </a:r>
            <a:endParaRPr lang="en-US" smtClean="0"/>
          </a:p>
        </p:txBody>
      </p:sp>
      <p:sp>
        <p:nvSpPr>
          <p:cNvPr id="99332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524000"/>
            <a:ext cx="7354888" cy="4619625"/>
          </a:xfrm>
        </p:spPr>
        <p:txBody>
          <a:bodyPr/>
          <a:lstStyle/>
          <a:p>
            <a:endParaRPr lang="nb-NO" sz="3600" smtClean="0"/>
          </a:p>
          <a:p>
            <a:endParaRPr lang="nb-NO" smtClean="0"/>
          </a:p>
        </p:txBody>
      </p:sp>
      <p:sp>
        <p:nvSpPr>
          <p:cNvPr id="99333" name="Rectangle 6"/>
          <p:cNvSpPr>
            <a:spLocks noChangeArrowheads="1"/>
          </p:cNvSpPr>
          <p:nvPr/>
        </p:nvSpPr>
        <p:spPr bwMode="auto">
          <a:xfrm>
            <a:off x="1177925" y="2222500"/>
            <a:ext cx="62293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3600">
                <a:latin typeface="Arial" charset="0"/>
              </a:rPr>
              <a:t>Oppgavestøtte integrert med funksjonalitet og datamodell gir en unik mulighet til å forme arbeidsutførelsen og heve datakvaliteten</a:t>
            </a:r>
            <a:endParaRPr lang="en-US" sz="360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Samlebåndet som metafor</a:t>
            </a:r>
          </a:p>
        </p:txBody>
      </p:sp>
      <p:sp>
        <p:nvSpPr>
          <p:cNvPr id="16387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16388" name="Plassholder f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16389" name="Plassholder for lysbildenummer 6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59FF769-E720-4660-A3F8-9140237228EE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6390" name="Plassholder for dato 7"/>
          <p:cNvSpPr>
            <a:spLocks noGrp="1"/>
          </p:cNvSpPr>
          <p:nvPr>
            <p:ph type="dt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Computas AS </a:t>
            </a:r>
            <a:fld id="{30BA8336-B0DB-4B9D-9271-211450E70921}" type="datetime1">
              <a:rPr lang="nb-NO" smtClean="0"/>
              <a:pPr/>
              <a:t>18.11.2009</a:t>
            </a:fld>
            <a:endParaRPr lang="en-US" smtClean="0"/>
          </a:p>
        </p:txBody>
      </p:sp>
      <p:pic>
        <p:nvPicPr>
          <p:cNvPr id="1639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" y="896938"/>
            <a:ext cx="8074025" cy="400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2" name="TekstSylinder 9"/>
          <p:cNvSpPr txBox="1">
            <a:spLocks noChangeArrowheads="1"/>
          </p:cNvSpPr>
          <p:nvPr/>
        </p:nvSpPr>
        <p:spPr bwMode="auto">
          <a:xfrm>
            <a:off x="603250" y="5429250"/>
            <a:ext cx="1301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800">
                <a:latin typeface="Arial" charset="0"/>
                <a:cs typeface="Arial" charset="0"/>
              </a:rPr>
              <a:t>Arbeidsflyt</a:t>
            </a:r>
          </a:p>
        </p:txBody>
      </p:sp>
      <p:sp>
        <p:nvSpPr>
          <p:cNvPr id="11" name="TekstSylinder 10"/>
          <p:cNvSpPr txBox="1">
            <a:spLocks noChangeArrowheads="1"/>
          </p:cNvSpPr>
          <p:nvPr/>
        </p:nvSpPr>
        <p:spPr bwMode="auto">
          <a:xfrm>
            <a:off x="2046288" y="5016500"/>
            <a:ext cx="53022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800">
                <a:latin typeface="Arial" charset="0"/>
                <a:cs typeface="Arial" charset="0"/>
              </a:rPr>
              <a:t>Flyt mellom stasjoner der personer med spesiell kompetanse gjør sin deloppgave</a:t>
            </a:r>
          </a:p>
        </p:txBody>
      </p:sp>
      <p:sp>
        <p:nvSpPr>
          <p:cNvPr id="12" name="TekstSylinder 11"/>
          <p:cNvSpPr txBox="1">
            <a:spLocks noChangeArrowheads="1"/>
          </p:cNvSpPr>
          <p:nvPr/>
        </p:nvSpPr>
        <p:spPr bwMode="auto">
          <a:xfrm>
            <a:off x="2027238" y="5726113"/>
            <a:ext cx="52498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800">
                <a:latin typeface="Arial" charset="0"/>
                <a:cs typeface="Arial" charset="0"/>
              </a:rPr>
              <a:t>Arbeidets fremdrift – de forskjellige operasjonene som skal til for at resultatet blir riktig</a:t>
            </a:r>
          </a:p>
        </p:txBody>
      </p:sp>
      <p:sp>
        <p:nvSpPr>
          <p:cNvPr id="13" name="TekstSylinder 12"/>
          <p:cNvSpPr txBox="1">
            <a:spLocks noChangeArrowheads="1"/>
          </p:cNvSpPr>
          <p:nvPr/>
        </p:nvSpPr>
        <p:spPr bwMode="auto">
          <a:xfrm>
            <a:off x="7199313" y="5183188"/>
            <a:ext cx="1516062" cy="369887"/>
          </a:xfrm>
          <a:prstGeom prst="rect">
            <a:avLst/>
          </a:prstGeom>
          <a:solidFill>
            <a:srgbClr val="CCFFCC"/>
          </a:solidFill>
          <a:ln w="15875" cmpd="thinThick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800">
                <a:latin typeface="Arial" charset="0"/>
                <a:cs typeface="Arial" charset="0"/>
              </a:rPr>
              <a:t>Organisering</a:t>
            </a:r>
          </a:p>
        </p:txBody>
      </p:sp>
      <p:sp>
        <p:nvSpPr>
          <p:cNvPr id="14" name="TekstSylinder 13"/>
          <p:cNvSpPr txBox="1">
            <a:spLocks noChangeArrowheads="1"/>
          </p:cNvSpPr>
          <p:nvPr/>
        </p:nvSpPr>
        <p:spPr bwMode="auto">
          <a:xfrm>
            <a:off x="7172325" y="5868988"/>
            <a:ext cx="1543050" cy="657225"/>
          </a:xfrm>
          <a:prstGeom prst="rect">
            <a:avLst/>
          </a:prstGeom>
          <a:solidFill>
            <a:srgbClr val="CCFFCC"/>
          </a:solidFill>
          <a:ln w="15875" cmpd="thinThick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b-NO" sz="1800">
                <a:latin typeface="Arial" charset="0"/>
                <a:cs typeface="Arial" charset="0"/>
              </a:rPr>
              <a:t>Kompetanse          og verktøy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" descr="landskap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1557338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smtClean="0"/>
              <a:t>Oppgaver – ”hva skal utføres”</a:t>
            </a:r>
          </a:p>
          <a:p>
            <a:r>
              <a:rPr lang="nb-NO" smtClean="0"/>
              <a:t>Organisasjon – ”hvem utfører”</a:t>
            </a:r>
          </a:p>
          <a:p>
            <a:r>
              <a:rPr lang="nb-NO" smtClean="0"/>
              <a:t>Prosess – ”hvordan flyter oppgavene gjennom organisasjonen”</a:t>
            </a:r>
          </a:p>
          <a:p>
            <a:pPr>
              <a:buFont typeface="Arial" charset="0"/>
              <a:buNone/>
            </a:pPr>
            <a:endParaRPr lang="nb-NO" smtClean="0"/>
          </a:p>
          <a:p>
            <a:r>
              <a:rPr lang="nb-NO" smtClean="0"/>
              <a:t>Sentrale objekter – ”gjenstand for utførelsen” </a:t>
            </a:r>
          </a:p>
          <a:p>
            <a:r>
              <a:rPr lang="nb-NO" smtClean="0"/>
              <a:t>Oppgavestøtte– ”hvordan skal det utføres”</a:t>
            </a:r>
          </a:p>
          <a:p>
            <a:pPr lvl="2"/>
            <a:r>
              <a:rPr lang="nb-NO" smtClean="0"/>
              <a:t>Tilpasset veiledning</a:t>
            </a:r>
          </a:p>
          <a:p>
            <a:pPr lvl="2"/>
            <a:r>
              <a:rPr lang="nb-NO" smtClean="0"/>
              <a:t>Funksjonalitet for formålet</a:t>
            </a:r>
          </a:p>
          <a:p>
            <a:pPr lvl="2"/>
            <a:r>
              <a:rPr lang="nb-NO" smtClean="0"/>
              <a:t>Relevante data</a:t>
            </a:r>
          </a:p>
          <a:p>
            <a:endParaRPr lang="nb-NO" smtClean="0"/>
          </a:p>
          <a:p>
            <a:endParaRPr lang="nb-NO" smtClean="0"/>
          </a:p>
          <a:p>
            <a:endParaRPr lang="en-US" smtClean="0"/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 rot="19485873">
            <a:off x="2041525" y="2085975"/>
            <a:ext cx="1752600" cy="80010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nb-NO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pperplate Gothic Bold" pitchFamily="34" charset="0"/>
              </a:rPr>
              <a:t>BPM</a:t>
            </a:r>
            <a:endParaRPr lang="en-US" sz="4400" b="1" dirty="0">
              <a:effectLst>
                <a:outerShdw blurRad="38100" dist="38100" dir="2700000" algn="tl">
                  <a:srgbClr val="C0C0C0"/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457200" y="274638"/>
            <a:ext cx="68294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nb-NO" sz="2800" b="1">
                <a:solidFill>
                  <a:srgbClr val="00456E"/>
                </a:solidFill>
                <a:latin typeface="Arial" charset="0"/>
              </a:rPr>
              <a:t>Arbeidsflyt – og oppgavestøtte </a:t>
            </a:r>
            <a:endParaRPr lang="en-US" sz="2800" b="1">
              <a:solidFill>
                <a:srgbClr val="00456E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nb-NO" smtClean="0"/>
              <a:t>Utfordringer</a:t>
            </a:r>
            <a:endParaRPr lang="en-US" smtClean="0"/>
          </a:p>
        </p:txBody>
      </p:sp>
      <p:sp>
        <p:nvSpPr>
          <p:cNvPr id="8806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7043738" cy="4525963"/>
          </a:xfrm>
        </p:spPr>
        <p:txBody>
          <a:bodyPr/>
          <a:lstStyle/>
          <a:p>
            <a:r>
              <a:rPr lang="nb-NO" smtClean="0"/>
              <a:t>Hvordan modellere muslingproduksjon, kosmetikk og vannforsyning enhetlig?</a:t>
            </a:r>
          </a:p>
          <a:p>
            <a:r>
              <a:rPr lang="nb-NO" smtClean="0"/>
              <a:t>Hva er fellestrekkene i tilsynet med slakting, omsetning av gjødselvarer og  import av potteplanter?</a:t>
            </a:r>
          </a:p>
          <a:p>
            <a:r>
              <a:rPr lang="nb-NO" smtClean="0"/>
              <a:t>Hvordan gi støtte til enhetlig praksis på tvers av geografi og tidligere etater?</a:t>
            </a:r>
            <a:endParaRPr lang="en-US" smtClean="0"/>
          </a:p>
        </p:txBody>
      </p:sp>
      <p:pic>
        <p:nvPicPr>
          <p:cNvPr id="8806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4857750"/>
            <a:ext cx="1131887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38" y="4857750"/>
            <a:ext cx="20002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7650" y="1557338"/>
            <a:ext cx="1154113" cy="459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2" name="Object 2"/>
          <p:cNvGraphicFramePr>
            <a:graphicFrameLocks noChangeAspect="1"/>
          </p:cNvGraphicFramePr>
          <p:nvPr>
            <p:ph idx="4294967295"/>
          </p:nvPr>
        </p:nvGraphicFramePr>
        <p:xfrm>
          <a:off x="679450" y="115888"/>
          <a:ext cx="4037013" cy="6264275"/>
        </p:xfrm>
        <a:graphic>
          <a:graphicData uri="http://schemas.openxmlformats.org/presentationml/2006/ole">
            <p:oleObj spid="_x0000_s102402" name="Visio" r:id="rId4" imgW="4142072" imgH="6428072" progId="Visio.Drawing.11">
              <p:embed/>
            </p:oleObj>
          </a:graphicData>
        </a:graphic>
      </p:graphicFrame>
      <p:sp>
        <p:nvSpPr>
          <p:cNvPr id="5" name="TekstSylinder 4"/>
          <p:cNvSpPr txBox="1">
            <a:spLocks noChangeArrowheads="1"/>
          </p:cNvSpPr>
          <p:nvPr/>
        </p:nvSpPr>
        <p:spPr bwMode="auto">
          <a:xfrm>
            <a:off x="1681163" y="1377950"/>
            <a:ext cx="2214562" cy="841375"/>
          </a:xfrm>
          <a:prstGeom prst="rect">
            <a:avLst/>
          </a:prstGeom>
          <a:solidFill>
            <a:srgbClr val="9AB5EA">
              <a:alpha val="7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b-NO">
                <a:solidFill>
                  <a:srgbClr val="000000"/>
                </a:solidFill>
              </a:rPr>
              <a:t>Forberede  tilsyn</a:t>
            </a:r>
          </a:p>
        </p:txBody>
      </p:sp>
      <p:sp>
        <p:nvSpPr>
          <p:cNvPr id="6" name="TekstSylinder 5"/>
          <p:cNvSpPr txBox="1">
            <a:spLocks noChangeArrowheads="1"/>
          </p:cNvSpPr>
          <p:nvPr/>
        </p:nvSpPr>
        <p:spPr bwMode="auto">
          <a:xfrm>
            <a:off x="1681163" y="2355850"/>
            <a:ext cx="2214562" cy="841375"/>
          </a:xfrm>
          <a:prstGeom prst="rect">
            <a:avLst/>
          </a:prstGeom>
          <a:solidFill>
            <a:srgbClr val="9AB5EA">
              <a:alpha val="7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b-NO">
                <a:solidFill>
                  <a:srgbClr val="000000"/>
                </a:solidFill>
              </a:rPr>
              <a:t>Gjennomføre tilsyn</a:t>
            </a:r>
          </a:p>
        </p:txBody>
      </p:sp>
      <p:sp>
        <p:nvSpPr>
          <p:cNvPr id="7" name="TekstSylinder 6"/>
          <p:cNvSpPr txBox="1">
            <a:spLocks noChangeArrowheads="1"/>
          </p:cNvSpPr>
          <p:nvPr/>
        </p:nvSpPr>
        <p:spPr bwMode="auto">
          <a:xfrm>
            <a:off x="1690688" y="4367213"/>
            <a:ext cx="2195512" cy="841375"/>
          </a:xfrm>
          <a:prstGeom prst="rect">
            <a:avLst/>
          </a:prstGeom>
          <a:solidFill>
            <a:srgbClr val="9AB5EA">
              <a:alpha val="7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b-NO">
                <a:solidFill>
                  <a:srgbClr val="000000"/>
                </a:solidFill>
              </a:rPr>
              <a:t>Forvaltn.messig oppfølging</a:t>
            </a:r>
          </a:p>
        </p:txBody>
      </p:sp>
      <p:pic>
        <p:nvPicPr>
          <p:cNvPr id="10240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0788" y="2786063"/>
            <a:ext cx="3808412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landskap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538" y="1701800"/>
            <a:ext cx="68770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9" name="Rectang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smtClean="0"/>
              <a:t/>
            </a:r>
            <a:br>
              <a:rPr lang="nb-NO" smtClean="0"/>
            </a:br>
            <a:r>
              <a:rPr lang="nb-NO" smtClean="0"/>
              <a:t>Enhetlig og helhetlig!</a:t>
            </a:r>
            <a:endParaRPr lang="en-US" smtClean="0"/>
          </a:p>
        </p:txBody>
      </p:sp>
      <p:sp>
        <p:nvSpPr>
          <p:cNvPr id="30724" name="Rectangle 4"/>
          <p:cNvSpPr>
            <a:spLocks noGrp="1"/>
          </p:cNvSpPr>
          <p:nvPr>
            <p:ph type="body" idx="4294967295"/>
          </p:nvPr>
        </p:nvSpPr>
        <p:spPr>
          <a:xfrm>
            <a:off x="466725" y="1611313"/>
            <a:ext cx="8229600" cy="4681537"/>
          </a:xfrm>
        </p:spPr>
        <p:txBody>
          <a:bodyPr/>
          <a:lstStyle/>
          <a:p>
            <a:r>
              <a:rPr lang="nb-NO" smtClean="0"/>
              <a:t>Få og felles arbeidsprosesser</a:t>
            </a:r>
          </a:p>
          <a:p>
            <a:r>
              <a:rPr lang="nb-NO" smtClean="0"/>
              <a:t>Få og felles mønstre for oppgaveutførelse</a:t>
            </a:r>
          </a:p>
          <a:p>
            <a:r>
              <a:rPr lang="nb-NO" smtClean="0"/>
              <a:t>Få og felles dokumentmaler med høy grad av systemproduksjon av innholdet ut fra registrerte data</a:t>
            </a:r>
          </a:p>
          <a:p>
            <a:r>
              <a:rPr lang="nb-NO" smtClean="0"/>
              <a:t>Lik modellering for alle fagområder</a:t>
            </a:r>
          </a:p>
          <a:p>
            <a:r>
              <a:rPr lang="nb-NO" smtClean="0"/>
              <a:t>Forskjellene modellert ved</a:t>
            </a:r>
          </a:p>
          <a:p>
            <a:pPr lvl="1"/>
            <a:r>
              <a:rPr lang="nb-NO" smtClean="0"/>
              <a:t>Kodeverk og kodeverksrelasjoner (”eksternalisert modellering”)</a:t>
            </a:r>
          </a:p>
          <a:p>
            <a:pPr>
              <a:buFont typeface="Arial" charset="0"/>
              <a:buNone/>
            </a:pP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nb-NO" smtClean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nb-NO" smtClean="0"/>
          </a:p>
        </p:txBody>
      </p:sp>
      <p:pic>
        <p:nvPicPr>
          <p:cNvPr id="9011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96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7" name="TekstSylinder 111"/>
          <p:cNvSpPr txBox="1">
            <a:spLocks noChangeArrowheads="1"/>
          </p:cNvSpPr>
          <p:nvPr/>
        </p:nvSpPr>
        <p:spPr bwMode="auto">
          <a:xfrm>
            <a:off x="4348163" y="1484313"/>
            <a:ext cx="3933825" cy="137160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1600">
                <a:latin typeface="Arial" charset="0"/>
                <a:cs typeface="Arial" charset="0"/>
              </a:rPr>
              <a:t>Oppgavestøtten gir</a:t>
            </a:r>
          </a:p>
          <a:p>
            <a:pPr>
              <a:buFontTx/>
              <a:buChar char="•"/>
            </a:pPr>
            <a:r>
              <a:rPr lang="nb-NO" sz="1600">
                <a:latin typeface="Arial" charset="0"/>
                <a:cs typeface="Arial" charset="0"/>
              </a:rPr>
              <a:t>Trinnvis oppskrift</a:t>
            </a:r>
          </a:p>
          <a:p>
            <a:pPr>
              <a:buFontTx/>
              <a:buChar char="•"/>
            </a:pPr>
            <a:r>
              <a:rPr lang="nb-NO" sz="1600">
                <a:latin typeface="Arial" charset="0"/>
                <a:cs typeface="Arial" charset="0"/>
              </a:rPr>
              <a:t>Tilgang til funksjonalitet</a:t>
            </a:r>
          </a:p>
          <a:p>
            <a:pPr>
              <a:buFontTx/>
              <a:buChar char="•"/>
            </a:pPr>
            <a:r>
              <a:rPr lang="nb-NO" sz="1600">
                <a:latin typeface="Arial" charset="0"/>
                <a:cs typeface="Arial" charset="0"/>
              </a:rPr>
              <a:t>Utførelse knytter inn data (objekter)</a:t>
            </a:r>
          </a:p>
          <a:p>
            <a:pPr>
              <a:buFontTx/>
              <a:buChar char="•"/>
            </a:pPr>
            <a:r>
              <a:rPr lang="nb-NO" sz="1600">
                <a:latin typeface="Arial" charset="0"/>
                <a:cs typeface="Arial" charset="0"/>
              </a:rPr>
              <a:t>Veiledning til hvert trinn</a:t>
            </a: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4348163" y="4076700"/>
            <a:ext cx="4487862" cy="137160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nb-NO" sz="1600">
                <a:latin typeface="Arial" charset="0"/>
              </a:rPr>
              <a:t>Tilpasset støtte basert på generell oppskrift:</a:t>
            </a:r>
          </a:p>
          <a:p>
            <a:pPr>
              <a:buFontTx/>
              <a:buChar char="•"/>
            </a:pPr>
            <a:r>
              <a:rPr lang="nb-NO" sz="1600">
                <a:latin typeface="Arial" charset="0"/>
              </a:rPr>
              <a:t>Enkelttrinn inkluderes avhengig betingelser</a:t>
            </a:r>
          </a:p>
          <a:p>
            <a:pPr>
              <a:buFontTx/>
              <a:buChar char="•"/>
            </a:pPr>
            <a:r>
              <a:rPr lang="nb-NO" sz="1600">
                <a:latin typeface="Arial" charset="0"/>
              </a:rPr>
              <a:t>Funksjonalitet kan avhenge av betingelser</a:t>
            </a:r>
          </a:p>
          <a:p>
            <a:pPr>
              <a:buFontTx/>
              <a:buChar char="•"/>
            </a:pPr>
            <a:r>
              <a:rPr lang="nb-NO" sz="1600">
                <a:latin typeface="Arial" charset="0"/>
              </a:rPr>
              <a:t>Betingelsene beregnes ut fra kontekst</a:t>
            </a:r>
          </a:p>
          <a:p>
            <a:pPr>
              <a:buFontTx/>
              <a:buChar char="•"/>
            </a:pPr>
            <a:r>
              <a:rPr lang="nb-NO" sz="1600">
                <a:latin typeface="Arial" charset="0"/>
              </a:rPr>
              <a:t>Rik kontekst gir brukeren tilpasset støtte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nimBg="1"/>
      <p:bldP spid="90118" grpId="0" animBg="1"/>
    </p:bldLst>
  </p:timing>
</p:sld>
</file>

<file path=ppt/theme/theme1.xml><?xml version="1.0" encoding="utf-8"?>
<a:theme xmlns:a="http://schemas.openxmlformats.org/drawingml/2006/main" name="Computas PPP Template Hvit">
  <a:themeElements>
    <a:clrScheme name="Computas">
      <a:dk1>
        <a:srgbClr val="00456E"/>
      </a:dk1>
      <a:lt1>
        <a:srgbClr val="FFFFFF"/>
      </a:lt1>
      <a:dk2>
        <a:srgbClr val="00456E"/>
      </a:dk2>
      <a:lt2>
        <a:srgbClr val="FFFFFF"/>
      </a:lt2>
      <a:accent1>
        <a:srgbClr val="00ACCD"/>
      </a:accent1>
      <a:accent2>
        <a:srgbClr val="00456E"/>
      </a:accent2>
      <a:accent3>
        <a:srgbClr val="D7DF23"/>
      </a:accent3>
      <a:accent4>
        <a:srgbClr val="F5821F"/>
      </a:accent4>
      <a:accent5>
        <a:srgbClr val="993393"/>
      </a:accent5>
      <a:accent6>
        <a:srgbClr val="FFFFFF"/>
      </a:accent6>
      <a:hlink>
        <a:srgbClr val="0070C0"/>
      </a:hlink>
      <a:folHlink>
        <a:srgbClr val="9B1880"/>
      </a:folHlink>
    </a:clrScheme>
    <a:fontScheme name="6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416679"/>
      </a:dk1>
      <a:lt1>
        <a:srgbClr val="FFFFFF"/>
      </a:lt1>
      <a:dk2>
        <a:srgbClr val="000000"/>
      </a:dk2>
      <a:lt2>
        <a:srgbClr val="808080"/>
      </a:lt2>
      <a:accent1>
        <a:srgbClr val="B7CED9"/>
      </a:accent1>
      <a:accent2>
        <a:srgbClr val="5566FF"/>
      </a:accent2>
      <a:accent3>
        <a:srgbClr val="FFFFFF"/>
      </a:accent3>
      <a:accent4>
        <a:srgbClr val="365666"/>
      </a:accent4>
      <a:accent5>
        <a:srgbClr val="D8E3E9"/>
      </a:accent5>
      <a:accent6>
        <a:srgbClr val="4C5CE7"/>
      </a:accent6>
      <a:hlink>
        <a:srgbClr val="FF00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416679"/>
      </a:dk1>
      <a:lt1>
        <a:srgbClr val="FFFFFF"/>
      </a:lt1>
      <a:dk2>
        <a:srgbClr val="000000"/>
      </a:dk2>
      <a:lt2>
        <a:srgbClr val="808080"/>
      </a:lt2>
      <a:accent1>
        <a:srgbClr val="B7CED9"/>
      </a:accent1>
      <a:accent2>
        <a:srgbClr val="5566FF"/>
      </a:accent2>
      <a:accent3>
        <a:srgbClr val="FFFFFF"/>
      </a:accent3>
      <a:accent4>
        <a:srgbClr val="365666"/>
      </a:accent4>
      <a:accent5>
        <a:srgbClr val="D8E3E9"/>
      </a:accent5>
      <a:accent6>
        <a:srgbClr val="4C5CE7"/>
      </a:accent6>
      <a:hlink>
        <a:srgbClr val="FF00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Computas PPP Template Hvit</Template>
  <TotalTime>2379</TotalTime>
  <Words>1006</Words>
  <Application>Microsoft Office PowerPoint</Application>
  <PresentationFormat>On-screen Show (4:3)</PresentationFormat>
  <Paragraphs>252</Paragraphs>
  <Slides>38</Slides>
  <Notes>10</Notes>
  <HiddenSlides>12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Times New Roman</vt:lpstr>
      <vt:lpstr>Arial</vt:lpstr>
      <vt:lpstr>Trebuchet MS</vt:lpstr>
      <vt:lpstr>Calibri</vt:lpstr>
      <vt:lpstr>Copperplate Gothic Bold</vt:lpstr>
      <vt:lpstr>Computas PPP Template Hvit</vt:lpstr>
      <vt:lpstr>Adobe Photoshop Image</vt:lpstr>
      <vt:lpstr>Microsoft Visio Drawing</vt:lpstr>
      <vt:lpstr>MATS - et arbeidsoppgavesystem  </vt:lpstr>
      <vt:lpstr>Mattilsynet – etablert 01.01.2004</vt:lpstr>
      <vt:lpstr>MATS - oversiktsbilde</vt:lpstr>
      <vt:lpstr>Samlebåndet som metafor</vt:lpstr>
      <vt:lpstr>Slide 5</vt:lpstr>
      <vt:lpstr>Utfordringer</vt:lpstr>
      <vt:lpstr>Slide 7</vt:lpstr>
      <vt:lpstr> Enhetlig og helhetlig!</vt:lpstr>
      <vt:lpstr>Slide 9</vt:lpstr>
      <vt:lpstr>Slide 10</vt:lpstr>
      <vt:lpstr>Slide 11</vt:lpstr>
      <vt:lpstr>Slide 12</vt:lpstr>
      <vt:lpstr>Slide 13</vt:lpstr>
      <vt:lpstr>Slide 14</vt:lpstr>
      <vt:lpstr>Sentrale begreper i MATS</vt:lpstr>
      <vt:lpstr>Slide 16</vt:lpstr>
      <vt:lpstr>”Eksternalisert modellering” – generaliserte objekter</vt:lpstr>
      <vt:lpstr>Kodeverk</vt:lpstr>
      <vt:lpstr>Koceverksrelasjoner</vt:lpstr>
      <vt:lpstr>Slide 20</vt:lpstr>
      <vt:lpstr>Businessobjekter</vt:lpstr>
      <vt:lpstr>Slide 22</vt:lpstr>
      <vt:lpstr>Slide 23</vt:lpstr>
      <vt:lpstr>Generell modellering og arbeidsflyt med integrert oppgavestøtte gir</vt:lpstr>
      <vt:lpstr>Slide 25</vt:lpstr>
      <vt:lpstr>Mattilsynets oppgaver</vt:lpstr>
      <vt:lpstr>Utfordringer i Mattilsynet</vt:lpstr>
      <vt:lpstr>Hva er MATS?  (MAttilsynets TilsynsSystem)</vt:lpstr>
      <vt:lpstr>Hva er MATS? (MAttilsynets TilsynsSystem)</vt:lpstr>
      <vt:lpstr>Startpakke</vt:lpstr>
      <vt:lpstr>Arbeidsflyt og -fremdrift</vt:lpstr>
      <vt:lpstr>Kjerneløp i tilsyn</vt:lpstr>
      <vt:lpstr> Eksempel</vt:lpstr>
      <vt:lpstr> Eksempel</vt:lpstr>
      <vt:lpstr> Eksempel</vt:lpstr>
      <vt:lpstr>Fra web til tilsyn – generell flyt</vt:lpstr>
      <vt:lpstr>Slide 37</vt:lpstr>
      <vt:lpstr>Integrert oppgavestøtte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Smidig og prosessorientert</dc:title>
  <dc:creator>Helle Frisak Sem</dc:creator>
  <cp:lastModifiedBy>Mads H. Nissen</cp:lastModifiedBy>
  <cp:revision>122</cp:revision>
  <cp:lastPrinted>1998-03-16T11:52:26Z</cp:lastPrinted>
  <dcterms:created xsi:type="dcterms:W3CDTF">2008-10-21T05:13:57Z</dcterms:created>
  <dcterms:modified xsi:type="dcterms:W3CDTF">2009-11-18T17:09:03Z</dcterms:modified>
</cp:coreProperties>
</file>